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
      <p:font typeface="Nunito"/>
      <p:regular r:id="rId26"/>
      <p:bold r:id="rId27"/>
      <p:italic r:id="rId28"/>
      <p:boldItalic r:id="rId29"/>
    </p:embeddedFont>
    <p:embeddedFont>
      <p:font typeface="Lato"/>
      <p:regular r:id="rId30"/>
      <p:bold r:id="rId31"/>
      <p:italic r:id="rId32"/>
      <p:boldItalic r:id="rId33"/>
    </p:embeddedFont>
    <p:embeddedFont>
      <p:font typeface="Maven Pro"/>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regular.fntdata"/><Relationship Id="rId25" Type="http://schemas.openxmlformats.org/officeDocument/2006/relationships/font" Target="fonts/Roboto-boldItalic.fntdata"/><Relationship Id="rId28" Type="http://schemas.openxmlformats.org/officeDocument/2006/relationships/font" Target="fonts/Nunito-italic.fntdata"/><Relationship Id="rId27" Type="http://schemas.openxmlformats.org/officeDocument/2006/relationships/font" Target="fonts/Nuni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35" Type="http://schemas.openxmlformats.org/officeDocument/2006/relationships/font" Target="fonts/MavenPro-bold.fntdata"/><Relationship Id="rId12" Type="http://schemas.openxmlformats.org/officeDocument/2006/relationships/slide" Target="slides/slide7.xml"/><Relationship Id="rId34" Type="http://schemas.openxmlformats.org/officeDocument/2006/relationships/font" Target="fonts/MavenPro-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file/d/1eGjB7tUs7df2z6bIoqcAHomeiuxJa_7e/view?usp=sharing"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day we are team Blue moon and this is our sprint 3 presentation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7fdf06537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3" name="Google Shape;373;g7fdf065379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Alan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With data accumulation in the future(more ratings of user and more sample space), we will adopt collaborative filtering, user-based recommendation, additionally we will mine the association rule to recommmend recipe combination for user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Google Shape;379;g7fdf06537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g7fdf065379_0_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Samsung has 22.3% of the fridge market. This means that first, they’re in a unique position to tackle this specific problem. Second, they will be able to charge a premium price on their high-end fridges initially.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Eventually trickle this down to mid-range fridges as well through economies of scale and differentiate the entire product line.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Future of IoT signals more connected things. Billions more. Much smarter. More immersive experiences using AR/VR, and more robotic automation. Maybe in the near future we will have AR glasses and our app will evolve to guide us step by step in the cooking. And maybe one day Samsung will have robotic arms which actually does the cooking for you. And in that case our product will tell it what it can cook! Either ways, this is a first step into the IoT ecosystem.</a:t>
            </a:r>
            <a:endParaRPr/>
          </a:p>
          <a:p>
            <a:pPr indent="0" lvl="0" marL="0" rtl="0" algn="l">
              <a:spcBef>
                <a:spcPts val="0"/>
              </a:spcBef>
              <a:spcAft>
                <a:spcPts val="0"/>
              </a:spcAft>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Google Shape;385;g53112ef46430a881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 name="Google Shape;386;g53112ef46430a881_4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Google Shape;390;g7fdf06537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 name="Google Shape;391;g7fdf065379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Recommender team (FJ)</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From our survey we got the results that most people cook very often and of these people almost all of them repeat recipes weekly thus we can give them access to new exciting recipes that match their </a:t>
            </a:r>
            <a:r>
              <a:rPr lang="en"/>
              <a:t>dietary</a:t>
            </a:r>
            <a:r>
              <a:rPr lang="en"/>
              <a:t> </a:t>
            </a:r>
            <a:r>
              <a:rPr lang="en"/>
              <a:t>preferences</a:t>
            </a:r>
            <a:r>
              <a:rPr lang="en"/>
              <a:t> allowing for larger variety in their cooking. This will increase the excitement people have about cooking at home.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74ef994ac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 name="Google Shape;401;g74ef994ac3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444444"/>
              </a:solidFill>
              <a:highlight>
                <a:srgbClr val="FFFFFF"/>
              </a:high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Google Shape;410;g74ef994ac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1" name="Google Shape;411;g74ef994ac3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Samsug has 30% of the fridge market. This means that first, they’re in a unique position to tackle this specific problem. Second, they will be able to charge a premium price on their high-end fridges initially.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Eventually trickle this down to mid-range fridges as well to differentiate the entire product line.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Future of IoT signals more connected things. Billions more. Much smarter. More immersive experiences using AR/VR, and more robotic automation. Our vision is that one day Samsung will have robotic arms which actually does the cooking for you. And our product will tell it what it can cook! This is the first step into the IoT ecosystem.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Christian - 14-16</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6" name="Shape 416"/>
        <p:cNvGrpSpPr/>
        <p:nvPr/>
      </p:nvGrpSpPr>
      <p:grpSpPr>
        <a:xfrm>
          <a:off x="0" y="0"/>
          <a:ext cx="0" cy="0"/>
          <a:chOff x="0" y="0"/>
          <a:chExt cx="0" cy="0"/>
        </a:xfrm>
      </p:grpSpPr>
      <p:sp>
        <p:nvSpPr>
          <p:cNvPr id="417" name="Google Shape;417;g74ef994ac3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8" name="Google Shape;418;g74ef994ac3_5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Recommender team (FJ)</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By conducting surveys we found that a lot of people </a:t>
            </a:r>
            <a:r>
              <a:rPr lang="en"/>
              <a:t>struggle</a:t>
            </a:r>
            <a:r>
              <a:rPr lang="en"/>
              <a:t> with food wastage due to forgetting about items, never being in the mood for items they bought or not knowing how to prepare certain items. Thus we set out so solve this problem by getting people to cook more and waste less.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74ef994a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74ef994a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t>When looking at studies, headlines like these are common place </a:t>
            </a:r>
            <a:endParaRPr sz="1400"/>
          </a:p>
          <a:p>
            <a:pPr indent="0" lvl="0" marL="0" rtl="0" algn="l">
              <a:lnSpc>
                <a:spcPct val="115000"/>
              </a:lnSpc>
              <a:spcBef>
                <a:spcPts val="1600"/>
              </a:spcBef>
              <a:spcAft>
                <a:spcPts val="0"/>
              </a:spcAft>
              <a:buNone/>
            </a:pPr>
            <a:r>
              <a:rPr lang="en" sz="1400"/>
              <a:t>FJ - 1 min</a:t>
            </a:r>
            <a:endParaRPr sz="1400"/>
          </a:p>
          <a:p>
            <a:pPr indent="0" lvl="0" marL="0" rtl="0" algn="l">
              <a:lnSpc>
                <a:spcPct val="115000"/>
              </a:lnSpc>
              <a:spcBef>
                <a:spcPts val="1600"/>
              </a:spcBef>
              <a:spcAft>
                <a:spcPts val="0"/>
              </a:spcAft>
              <a:buNone/>
            </a:pPr>
            <a:r>
              <a:rPr lang="en" sz="1400"/>
              <a:t>Harry - </a:t>
            </a:r>
            <a:endParaRPr sz="1400"/>
          </a:p>
          <a:p>
            <a:pPr indent="0" lvl="0" marL="0" rtl="0" algn="l">
              <a:lnSpc>
                <a:spcPct val="115000"/>
              </a:lnSpc>
              <a:spcBef>
                <a:spcPts val="1600"/>
              </a:spcBef>
              <a:spcAft>
                <a:spcPts val="0"/>
              </a:spcAft>
              <a:buNone/>
            </a:pPr>
            <a:r>
              <a:rPr lang="en" sz="1400"/>
              <a:t>James - 40 s</a:t>
            </a:r>
            <a:endParaRPr sz="1400"/>
          </a:p>
          <a:p>
            <a:pPr indent="0" lvl="0" marL="0" rtl="0" algn="l">
              <a:lnSpc>
                <a:spcPct val="115000"/>
              </a:lnSpc>
              <a:spcBef>
                <a:spcPts val="1600"/>
              </a:spcBef>
              <a:spcAft>
                <a:spcPts val="0"/>
              </a:spcAft>
              <a:buNone/>
            </a:pPr>
            <a:r>
              <a:rPr lang="en" sz="1400"/>
              <a:t>Christian - </a:t>
            </a:r>
            <a:endParaRPr sz="1400"/>
          </a:p>
          <a:p>
            <a:pPr indent="0" lvl="0" marL="0" rtl="0" algn="l">
              <a:spcBef>
                <a:spcPts val="1600"/>
              </a:spcBef>
              <a:spcAft>
                <a:spcPts val="0"/>
              </a:spcAft>
              <a:buNone/>
            </a:pPr>
            <a:r>
              <a:t/>
            </a:r>
            <a:endParaRPr sz="14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71aa26249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g71aa262493_1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Beacuse of this we decided to focus our how might we on improving the home cooking experience getting people to cook more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71aa262493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8" name="Google Shape;308;g71aa262493_1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Based on our user interviews and survey stats, we came up with our user persona. Let’s meet Samantha, a 36-year-old software engineer who lives in New York with her husband. We have identified three most important pain points for her, which are </a:t>
            </a:r>
            <a:r>
              <a:rPr lang="en"/>
              <a:t>personalized recipe recommendations to suit the family’s health needs , avoiding food wastage and  </a:t>
            </a:r>
            <a:r>
              <a:rPr lang="en"/>
              <a:t>weekly meal planning.</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71aa262493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g71aa262493_1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444444"/>
                </a:solidFill>
                <a:highlight>
                  <a:srgbClr val="FFFFFF"/>
                </a:highlight>
              </a:rPr>
              <a:t>How can we tackle these pain points leveraging Samsung’s existing </a:t>
            </a:r>
            <a:r>
              <a:rPr lang="en" sz="1200">
                <a:solidFill>
                  <a:srgbClr val="444444"/>
                </a:solidFill>
                <a:highlight>
                  <a:srgbClr val="FFFFFF"/>
                </a:highlight>
              </a:rPr>
              <a:t>technology? </a:t>
            </a:r>
            <a:endParaRPr sz="1200">
              <a:solidFill>
                <a:srgbClr val="444444"/>
              </a:solidFill>
              <a:highlight>
                <a:srgbClr val="FFFFFF"/>
              </a:highlight>
            </a:endParaRPr>
          </a:p>
          <a:p>
            <a:pPr indent="0" lvl="0" marL="0" rtl="0" algn="l">
              <a:spcBef>
                <a:spcPts val="0"/>
              </a:spcBef>
              <a:spcAft>
                <a:spcPts val="0"/>
              </a:spcAft>
              <a:buNone/>
            </a:pPr>
            <a:r>
              <a:rPr lang="en" sz="1200">
                <a:solidFill>
                  <a:srgbClr val="444444"/>
                </a:solidFill>
                <a:highlight>
                  <a:schemeClr val="lt1"/>
                </a:highlight>
              </a:rPr>
              <a:t>From our discussion with the company advisor, the latest Samsung smart fridges are equipped with built-in camera and computer vision algorithms which can effectively detect what is in the fridge. </a:t>
            </a:r>
            <a:endParaRPr sz="1200">
              <a:solidFill>
                <a:srgbClr val="444444"/>
              </a:solidFill>
              <a:highlight>
                <a:schemeClr val="lt1"/>
              </a:highlight>
            </a:endParaRPr>
          </a:p>
          <a:p>
            <a:pPr indent="0" lvl="0" marL="0" rtl="0" algn="l">
              <a:spcBef>
                <a:spcPts val="0"/>
              </a:spcBef>
              <a:spcAft>
                <a:spcPts val="0"/>
              </a:spcAft>
              <a:buNone/>
            </a:pPr>
            <a:r>
              <a:rPr lang="en" sz="1200">
                <a:solidFill>
                  <a:srgbClr val="444444"/>
                </a:solidFill>
                <a:highlight>
                  <a:schemeClr val="lt1"/>
                </a:highlight>
              </a:rPr>
              <a:t>We want to bring this user experience one step further</a:t>
            </a:r>
            <a:r>
              <a:rPr lang="en" sz="1200">
                <a:solidFill>
                  <a:srgbClr val="444444"/>
                </a:solidFill>
                <a:highlight>
                  <a:srgbClr val="FFFFFF"/>
                </a:highlight>
              </a:rPr>
              <a:t> and introduce to you </a:t>
            </a:r>
            <a:r>
              <a:rPr lang="en" sz="1200">
                <a:solidFill>
                  <a:srgbClr val="444444"/>
                </a:solidFill>
                <a:highlight>
                  <a:srgbClr val="FFFFFF"/>
                </a:highlight>
              </a:rPr>
              <a:t>the Samsung Fridge Assistant, a smart application that provides customized recipe recommendations based on the items in your fridge and your personal </a:t>
            </a:r>
            <a:r>
              <a:rPr lang="en" sz="1200">
                <a:solidFill>
                  <a:srgbClr val="444444"/>
                </a:solidFill>
                <a:highlight>
                  <a:srgbClr val="FFFFFF"/>
                </a:highlight>
              </a:rPr>
              <a:t>preferences</a:t>
            </a:r>
            <a:r>
              <a:rPr lang="en" sz="1200">
                <a:solidFill>
                  <a:srgbClr val="444444"/>
                </a:solidFill>
                <a:highlight>
                  <a:srgbClr val="FFFFFF"/>
                </a:highlight>
              </a:rPr>
              <a:t>. </a:t>
            </a:r>
            <a:endParaRPr sz="1200">
              <a:solidFill>
                <a:srgbClr val="444444"/>
              </a:solidFill>
              <a:highlight>
                <a:srgbClr val="FFFFFF"/>
              </a:highlight>
            </a:endParaRPr>
          </a:p>
          <a:p>
            <a:pPr indent="0" lvl="0" marL="0" rtl="0" algn="l">
              <a:spcBef>
                <a:spcPts val="0"/>
              </a:spcBef>
              <a:spcAft>
                <a:spcPts val="0"/>
              </a:spcAft>
              <a:buNone/>
            </a:pPr>
            <a:r>
              <a:t/>
            </a:r>
            <a:endParaRPr sz="1200">
              <a:solidFill>
                <a:srgbClr val="444444"/>
              </a:solidFill>
              <a:highlight>
                <a:srgbClr val="FFFFFF"/>
              </a:highlight>
            </a:endParaRPr>
          </a:p>
          <a:p>
            <a:pPr indent="0" lvl="0" marL="0" rtl="0" algn="l">
              <a:spcBef>
                <a:spcPts val="0"/>
              </a:spcBef>
              <a:spcAft>
                <a:spcPts val="0"/>
              </a:spcAft>
              <a:buNone/>
            </a:pPr>
            <a:r>
              <a:t/>
            </a:r>
            <a:endParaRPr sz="1200">
              <a:solidFill>
                <a:srgbClr val="444444"/>
              </a:solidFill>
              <a:highlight>
                <a:srgbClr val="FFFFFF"/>
              </a:highlight>
            </a:endParaRPr>
          </a:p>
          <a:p>
            <a:pPr indent="0" lvl="0" marL="0" rtl="0" algn="l">
              <a:spcBef>
                <a:spcPts val="0"/>
              </a:spcBef>
              <a:spcAft>
                <a:spcPts val="0"/>
              </a:spcAft>
              <a:buNone/>
            </a:pPr>
            <a:r>
              <a:t/>
            </a:r>
            <a:endParaRPr sz="1200">
              <a:solidFill>
                <a:srgbClr val="444444"/>
              </a:solidFill>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g74ef994ac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g74ef994ac3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To evaluate the success of this product, we have designed the following metric: How pleased are our customers with their cooking experience?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74ef994ac3_3_19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g74ef994ac3_3_19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444444"/>
              </a:solidFill>
              <a:highlight>
                <a:srgbClr val="FFFFFF"/>
              </a:highlight>
            </a:endParaRPr>
          </a:p>
          <a:p>
            <a:pPr indent="0" lvl="0" marL="0" rtl="0" algn="l">
              <a:spcBef>
                <a:spcPts val="0"/>
              </a:spcBef>
              <a:spcAft>
                <a:spcPts val="0"/>
              </a:spcAft>
              <a:buNone/>
            </a:pPr>
            <a:r>
              <a:rPr lang="en" sz="1200">
                <a:solidFill>
                  <a:srgbClr val="444444"/>
                </a:solidFill>
                <a:highlight>
                  <a:srgbClr val="FFFFFF"/>
                </a:highlight>
              </a:rPr>
              <a:t>To validate our product idea, we did some cheap experiments with people from various backgrounds. We asked them to take picture of their food in fridge, provide them with recipe recommendations in text, and then collect their feedback. From the NPS score chart, we can see that most of users in our test groups have had a positive review on our product. </a:t>
            </a:r>
            <a:endParaRPr sz="1200">
              <a:solidFill>
                <a:srgbClr val="444444"/>
              </a:solidFill>
              <a:highlight>
                <a:srgbClr val="FFFFFF"/>
              </a:highlight>
            </a:endParaRPr>
          </a:p>
          <a:p>
            <a:pPr indent="0" lvl="0" marL="0" rtl="0" algn="l">
              <a:spcBef>
                <a:spcPts val="0"/>
              </a:spcBef>
              <a:spcAft>
                <a:spcPts val="0"/>
              </a:spcAft>
              <a:buNone/>
            </a:pPr>
            <a:r>
              <a:t/>
            </a:r>
            <a:endParaRPr sz="1200">
              <a:solidFill>
                <a:srgbClr val="444444"/>
              </a:solidFill>
              <a:highlight>
                <a:srgbClr val="FFFFFF"/>
              </a:highlight>
            </a:endParaRPr>
          </a:p>
          <a:p>
            <a:pPr indent="0" lvl="0" marL="0" rtl="0" algn="l">
              <a:spcBef>
                <a:spcPts val="0"/>
              </a:spcBef>
              <a:spcAft>
                <a:spcPts val="0"/>
              </a:spcAft>
              <a:buNone/>
            </a:pPr>
            <a:r>
              <a:rPr b="1" lang="en" sz="1200">
                <a:solidFill>
                  <a:srgbClr val="444444"/>
                </a:solidFill>
                <a:highlight>
                  <a:srgbClr val="FFFFFF"/>
                </a:highlight>
              </a:rPr>
              <a:t>NPS score - How strongly will you recommend our product?</a:t>
            </a:r>
            <a:endParaRPr b="1" sz="1200">
              <a:solidFill>
                <a:srgbClr val="444444"/>
              </a:solidFill>
              <a:highlight>
                <a:srgbClr val="FFFFFF"/>
              </a:highlight>
            </a:endParaRPr>
          </a:p>
          <a:p>
            <a:pPr indent="0" lvl="0" marL="0" rtl="0" algn="l">
              <a:spcBef>
                <a:spcPts val="0"/>
              </a:spcBef>
              <a:spcAft>
                <a:spcPts val="0"/>
              </a:spcAft>
              <a:buNone/>
            </a:pPr>
            <a:r>
              <a:t/>
            </a:r>
            <a:endParaRPr sz="1200">
              <a:solidFill>
                <a:srgbClr val="444444"/>
              </a:solidFill>
              <a:highlight>
                <a:srgbClr val="FFFFFF"/>
              </a:highlight>
            </a:endParaRPr>
          </a:p>
          <a:p>
            <a:pPr indent="0" lvl="0" marL="0" rtl="0" algn="l">
              <a:spcBef>
                <a:spcPts val="0"/>
              </a:spcBef>
              <a:spcAft>
                <a:spcPts val="0"/>
              </a:spcAft>
              <a:buNone/>
            </a:pPr>
            <a:r>
              <a:rPr lang="en" sz="1200">
                <a:solidFill>
                  <a:srgbClr val="444444"/>
                </a:solidFill>
                <a:highlight>
                  <a:srgbClr val="FFFFFF"/>
                </a:highlight>
              </a:rPr>
              <a:t>6 - 11 - Harry</a:t>
            </a:r>
            <a:endParaRPr sz="1200">
              <a:solidFill>
                <a:srgbClr val="444444"/>
              </a:solidFill>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g71adb72be7_6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g71adb72be7_6_1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u="sng">
                <a:solidFill>
                  <a:schemeClr val="hlink"/>
                </a:solidFill>
                <a:hlinkClick r:id="rId2"/>
              </a:rPr>
              <a:t>https://drive.google.com/file/d/1eGjB7tUs7df2z6bIoqcAHomeiuxJa_7e/view?usp=sharing</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7fdf06537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g7fdf065379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Recommender team</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11.png"/><Relationship Id="rId9" Type="http://schemas.openxmlformats.org/officeDocument/2006/relationships/image" Target="../media/image3.png"/><Relationship Id="rId5" Type="http://schemas.openxmlformats.org/officeDocument/2006/relationships/image" Target="../media/image17.png"/><Relationship Id="rId6" Type="http://schemas.openxmlformats.org/officeDocument/2006/relationships/image" Target="../media/image16.png"/><Relationship Id="rId7" Type="http://schemas.openxmlformats.org/officeDocument/2006/relationships/image" Target="../media/image7.png"/><Relationship Id="rId8"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2.png"/><Relationship Id="rId5"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5.jp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4.jpg"/><Relationship Id="rId4" Type="http://schemas.openxmlformats.org/officeDocument/2006/relationships/image" Target="../media/image10.jpg"/><Relationship Id="rId5" Type="http://schemas.openxmlformats.org/officeDocument/2006/relationships/image" Target="../media/image12.jpg"/><Relationship Id="rId6"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hyperlink" Target="http://drive.google.com/file/d/1eGjB7tUs7df2z6bIoqcAHomeiuxJa_7e/view" TargetMode="Externa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276" name="Shape 276"/>
        <p:cNvGrpSpPr/>
        <p:nvPr/>
      </p:nvGrpSpPr>
      <p:grpSpPr>
        <a:xfrm>
          <a:off x="0" y="0"/>
          <a:ext cx="0" cy="0"/>
          <a:chOff x="0" y="0"/>
          <a:chExt cx="0" cy="0"/>
        </a:xfrm>
      </p:grpSpPr>
      <p:sp>
        <p:nvSpPr>
          <p:cNvPr id="277" name="Google Shape;277;p13"/>
          <p:cNvSpPr txBox="1"/>
          <p:nvPr>
            <p:ph idx="1" type="subTitle"/>
          </p:nvPr>
        </p:nvSpPr>
        <p:spPr>
          <a:xfrm>
            <a:off x="311700" y="26093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1155CC"/>
                </a:solidFill>
                <a:latin typeface="Roboto"/>
                <a:ea typeface="Roboto"/>
                <a:cs typeface="Roboto"/>
                <a:sym typeface="Roboto"/>
              </a:rPr>
              <a:t>Team </a:t>
            </a:r>
            <a:r>
              <a:rPr lang="en">
                <a:solidFill>
                  <a:srgbClr val="1155CC"/>
                </a:solidFill>
                <a:latin typeface="Roboto"/>
                <a:ea typeface="Roboto"/>
                <a:cs typeface="Roboto"/>
                <a:sym typeface="Roboto"/>
              </a:rPr>
              <a:t>BlueMoon</a:t>
            </a:r>
            <a:endParaRPr>
              <a:solidFill>
                <a:srgbClr val="1155CC"/>
              </a:solidFill>
              <a:latin typeface="Roboto"/>
              <a:ea typeface="Roboto"/>
              <a:cs typeface="Roboto"/>
              <a:sym typeface="Roboto"/>
            </a:endParaRPr>
          </a:p>
        </p:txBody>
      </p:sp>
      <p:sp>
        <p:nvSpPr>
          <p:cNvPr id="278" name="Google Shape;278;p13"/>
          <p:cNvSpPr txBox="1"/>
          <p:nvPr/>
        </p:nvSpPr>
        <p:spPr>
          <a:xfrm>
            <a:off x="783500" y="1525050"/>
            <a:ext cx="678300" cy="26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3"/>
          <p:cNvSpPr txBox="1"/>
          <p:nvPr/>
        </p:nvSpPr>
        <p:spPr>
          <a:xfrm>
            <a:off x="2346875" y="4318900"/>
            <a:ext cx="1796400" cy="441300"/>
          </a:xfrm>
          <a:prstGeom prst="rect">
            <a:avLst/>
          </a:prstGeom>
          <a:noFill/>
          <a:ln>
            <a:noFill/>
          </a:ln>
        </p:spPr>
        <p:txBody>
          <a:bodyPr anchorCtr="0" anchor="t" bIns="91425" lIns="91425" spcFirstLastPara="1" rIns="91425" wrap="square" tIns="91425">
            <a:noAutofit/>
          </a:bodyPr>
          <a:lstStyle/>
          <a:p>
            <a:pPr indent="0" lvl="0" marL="0" rtl="0" algn="ctr">
              <a:lnSpc>
                <a:spcPct val="5625"/>
              </a:lnSpc>
              <a:spcBef>
                <a:spcPts val="800"/>
              </a:spcBef>
              <a:spcAft>
                <a:spcPts val="0"/>
              </a:spcAft>
              <a:buNone/>
            </a:pPr>
            <a:r>
              <a:rPr b="1" lang="en" sz="900">
                <a:latin typeface="Roboto"/>
                <a:ea typeface="Roboto"/>
                <a:cs typeface="Roboto"/>
                <a:sym typeface="Roboto"/>
              </a:rPr>
              <a:t>Christian Rodriguez </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CS</a:t>
            </a:r>
            <a:endParaRPr i="1" sz="900">
              <a:latin typeface="Roboto"/>
              <a:ea typeface="Roboto"/>
              <a:cs typeface="Roboto"/>
              <a:sym typeface="Roboto"/>
            </a:endParaRPr>
          </a:p>
        </p:txBody>
      </p:sp>
      <p:sp>
        <p:nvSpPr>
          <p:cNvPr id="280" name="Google Shape;280;p13"/>
          <p:cNvSpPr txBox="1"/>
          <p:nvPr/>
        </p:nvSpPr>
        <p:spPr>
          <a:xfrm>
            <a:off x="1269113" y="4405438"/>
            <a:ext cx="1365900" cy="33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James Chen</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ORIE</a:t>
            </a:r>
            <a:endParaRPr i="1" sz="900">
              <a:latin typeface="Roboto"/>
              <a:ea typeface="Roboto"/>
              <a:cs typeface="Roboto"/>
              <a:sym typeface="Roboto"/>
            </a:endParaRPr>
          </a:p>
        </p:txBody>
      </p:sp>
      <p:sp>
        <p:nvSpPr>
          <p:cNvPr id="281" name="Google Shape;281;p13"/>
          <p:cNvSpPr txBox="1"/>
          <p:nvPr/>
        </p:nvSpPr>
        <p:spPr>
          <a:xfrm>
            <a:off x="288425" y="4405448"/>
            <a:ext cx="1168800" cy="26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Jiacheng Dong</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ORIE</a:t>
            </a:r>
            <a:endParaRPr i="1" sz="900">
              <a:latin typeface="Roboto"/>
              <a:ea typeface="Roboto"/>
              <a:cs typeface="Roboto"/>
              <a:sym typeface="Roboto"/>
            </a:endParaRPr>
          </a:p>
        </p:txBody>
      </p:sp>
      <p:sp>
        <p:nvSpPr>
          <p:cNvPr id="282" name="Google Shape;282;p13"/>
          <p:cNvSpPr txBox="1"/>
          <p:nvPr/>
        </p:nvSpPr>
        <p:spPr>
          <a:xfrm>
            <a:off x="5178625" y="4405450"/>
            <a:ext cx="1365900" cy="33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Harry Li</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ORIE</a:t>
            </a:r>
            <a:endParaRPr i="1" sz="900">
              <a:latin typeface="Roboto"/>
              <a:ea typeface="Roboto"/>
              <a:cs typeface="Roboto"/>
              <a:sym typeface="Roboto"/>
            </a:endParaRPr>
          </a:p>
        </p:txBody>
      </p:sp>
      <p:sp>
        <p:nvSpPr>
          <p:cNvPr id="283" name="Google Shape;283;p13"/>
          <p:cNvSpPr txBox="1"/>
          <p:nvPr>
            <p:ph type="ctrTitle"/>
          </p:nvPr>
        </p:nvSpPr>
        <p:spPr>
          <a:xfrm>
            <a:off x="69000" y="295200"/>
            <a:ext cx="9006000" cy="1244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8000"/>
              <a:buNone/>
            </a:pPr>
            <a:r>
              <a:rPr b="1" lang="en" sz="7200">
                <a:solidFill>
                  <a:srgbClr val="434343"/>
                </a:solidFill>
                <a:latin typeface="Roboto"/>
                <a:ea typeface="Roboto"/>
                <a:cs typeface="Roboto"/>
                <a:sym typeface="Roboto"/>
              </a:rPr>
              <a:t>Cornell Tech &amp; </a:t>
            </a:r>
            <a:r>
              <a:rPr b="1" lang="en" sz="7200">
                <a:solidFill>
                  <a:srgbClr val="1155CC"/>
                </a:solidFill>
                <a:latin typeface="Roboto"/>
                <a:ea typeface="Roboto"/>
                <a:cs typeface="Roboto"/>
                <a:sym typeface="Roboto"/>
              </a:rPr>
              <a:t>Samsung</a:t>
            </a:r>
            <a:endParaRPr b="1" sz="7200">
              <a:solidFill>
                <a:srgbClr val="1155CC"/>
              </a:solidFill>
              <a:latin typeface="Roboto"/>
              <a:ea typeface="Roboto"/>
              <a:cs typeface="Roboto"/>
              <a:sym typeface="Roboto"/>
            </a:endParaRPr>
          </a:p>
        </p:txBody>
      </p:sp>
      <p:sp>
        <p:nvSpPr>
          <p:cNvPr id="284" name="Google Shape;284;p13"/>
          <p:cNvSpPr txBox="1"/>
          <p:nvPr/>
        </p:nvSpPr>
        <p:spPr>
          <a:xfrm>
            <a:off x="6417497" y="4405450"/>
            <a:ext cx="1365900" cy="5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Frans Fourie</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ECE</a:t>
            </a:r>
            <a:endParaRPr i="1" sz="900">
              <a:latin typeface="Roboto"/>
              <a:ea typeface="Roboto"/>
              <a:cs typeface="Roboto"/>
              <a:sym typeface="Roboto"/>
            </a:endParaRPr>
          </a:p>
        </p:txBody>
      </p:sp>
      <p:sp>
        <p:nvSpPr>
          <p:cNvPr id="285" name="Google Shape;285;p13"/>
          <p:cNvSpPr txBox="1"/>
          <p:nvPr/>
        </p:nvSpPr>
        <p:spPr>
          <a:xfrm>
            <a:off x="7579875" y="4405450"/>
            <a:ext cx="1302600" cy="33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Alan Abraham</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MBA</a:t>
            </a:r>
            <a:endParaRPr i="1" sz="900">
              <a:latin typeface="Roboto"/>
              <a:ea typeface="Roboto"/>
              <a:cs typeface="Roboto"/>
              <a:sym typeface="Roboto"/>
            </a:endParaRPr>
          </a:p>
        </p:txBody>
      </p:sp>
      <p:sp>
        <p:nvSpPr>
          <p:cNvPr id="286" name="Google Shape;286;p13"/>
          <p:cNvSpPr txBox="1"/>
          <p:nvPr/>
        </p:nvSpPr>
        <p:spPr>
          <a:xfrm>
            <a:off x="3889038" y="4405438"/>
            <a:ext cx="1365900" cy="33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Mansi</a:t>
            </a:r>
            <a:r>
              <a:rPr b="1" lang="en" sz="900">
                <a:latin typeface="Roboto"/>
                <a:ea typeface="Roboto"/>
                <a:cs typeface="Roboto"/>
                <a:sym typeface="Roboto"/>
              </a:rPr>
              <a:t> Garg</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MBA</a:t>
            </a:r>
            <a:endParaRPr i="1" sz="900">
              <a:latin typeface="Roboto"/>
              <a:ea typeface="Roboto"/>
              <a:cs typeface="Roboto"/>
              <a:sym typeface="Roboto"/>
            </a:endParaRPr>
          </a:p>
        </p:txBody>
      </p:sp>
      <p:pic>
        <p:nvPicPr>
          <p:cNvPr id="287" name="Google Shape;287;p13"/>
          <p:cNvPicPr preferRelativeResize="0"/>
          <p:nvPr/>
        </p:nvPicPr>
        <p:blipFill>
          <a:blip r:embed="rId3">
            <a:alphaModFix/>
          </a:blip>
          <a:stretch>
            <a:fillRect/>
          </a:stretch>
        </p:blipFill>
        <p:spPr>
          <a:xfrm>
            <a:off x="6613374" y="3479192"/>
            <a:ext cx="799950" cy="799969"/>
          </a:xfrm>
          <a:prstGeom prst="rect">
            <a:avLst/>
          </a:prstGeom>
          <a:noFill/>
          <a:ln>
            <a:noFill/>
          </a:ln>
        </p:spPr>
      </p:pic>
      <p:pic>
        <p:nvPicPr>
          <p:cNvPr id="288" name="Google Shape;288;p13"/>
          <p:cNvPicPr preferRelativeResize="0"/>
          <p:nvPr/>
        </p:nvPicPr>
        <p:blipFill>
          <a:blip r:embed="rId4">
            <a:alphaModFix/>
          </a:blip>
          <a:stretch>
            <a:fillRect/>
          </a:stretch>
        </p:blipFill>
        <p:spPr>
          <a:xfrm>
            <a:off x="5426262" y="3479188"/>
            <a:ext cx="799950" cy="799975"/>
          </a:xfrm>
          <a:prstGeom prst="rect">
            <a:avLst/>
          </a:prstGeom>
          <a:noFill/>
          <a:ln>
            <a:noFill/>
          </a:ln>
        </p:spPr>
      </p:pic>
      <p:pic>
        <p:nvPicPr>
          <p:cNvPr id="289" name="Google Shape;289;p13"/>
          <p:cNvPicPr preferRelativeResize="0"/>
          <p:nvPr/>
        </p:nvPicPr>
        <p:blipFill>
          <a:blip r:embed="rId5">
            <a:alphaModFix/>
          </a:blip>
          <a:stretch>
            <a:fillRect/>
          </a:stretch>
        </p:blipFill>
        <p:spPr>
          <a:xfrm>
            <a:off x="457473" y="3501135"/>
            <a:ext cx="799950" cy="799950"/>
          </a:xfrm>
          <a:prstGeom prst="rect">
            <a:avLst/>
          </a:prstGeom>
          <a:noFill/>
          <a:ln>
            <a:noFill/>
          </a:ln>
        </p:spPr>
      </p:pic>
      <p:pic>
        <p:nvPicPr>
          <p:cNvPr id="290" name="Google Shape;290;p13"/>
          <p:cNvPicPr preferRelativeResize="0"/>
          <p:nvPr/>
        </p:nvPicPr>
        <p:blipFill>
          <a:blip r:embed="rId6">
            <a:alphaModFix/>
          </a:blip>
          <a:stretch>
            <a:fillRect/>
          </a:stretch>
        </p:blipFill>
        <p:spPr>
          <a:xfrm>
            <a:off x="1657725" y="3485624"/>
            <a:ext cx="799925" cy="830973"/>
          </a:xfrm>
          <a:prstGeom prst="rect">
            <a:avLst/>
          </a:prstGeom>
          <a:noFill/>
          <a:ln>
            <a:noFill/>
          </a:ln>
        </p:spPr>
      </p:pic>
      <p:pic>
        <p:nvPicPr>
          <p:cNvPr id="291" name="Google Shape;291;p13"/>
          <p:cNvPicPr preferRelativeResize="0"/>
          <p:nvPr/>
        </p:nvPicPr>
        <p:blipFill>
          <a:blip r:embed="rId7">
            <a:alphaModFix/>
          </a:blip>
          <a:stretch>
            <a:fillRect/>
          </a:stretch>
        </p:blipFill>
        <p:spPr>
          <a:xfrm>
            <a:off x="7800475" y="3461662"/>
            <a:ext cx="868250" cy="835038"/>
          </a:xfrm>
          <a:prstGeom prst="rect">
            <a:avLst/>
          </a:prstGeom>
          <a:noFill/>
          <a:ln>
            <a:noFill/>
          </a:ln>
        </p:spPr>
      </p:pic>
      <p:pic>
        <p:nvPicPr>
          <p:cNvPr id="292" name="Google Shape;292;p13"/>
          <p:cNvPicPr preferRelativeResize="0"/>
          <p:nvPr/>
        </p:nvPicPr>
        <p:blipFill>
          <a:blip r:embed="rId8">
            <a:alphaModFix/>
          </a:blip>
          <a:stretch>
            <a:fillRect/>
          </a:stretch>
        </p:blipFill>
        <p:spPr>
          <a:xfrm>
            <a:off x="2941851" y="3515924"/>
            <a:ext cx="799975" cy="775168"/>
          </a:xfrm>
          <a:prstGeom prst="rect">
            <a:avLst/>
          </a:prstGeom>
          <a:noFill/>
          <a:ln>
            <a:noFill/>
          </a:ln>
        </p:spPr>
      </p:pic>
      <p:pic>
        <p:nvPicPr>
          <p:cNvPr id="293" name="Google Shape;293;p13"/>
          <p:cNvPicPr preferRelativeResize="0"/>
          <p:nvPr/>
        </p:nvPicPr>
        <p:blipFill>
          <a:blip r:embed="rId9">
            <a:alphaModFix/>
          </a:blip>
          <a:stretch>
            <a:fillRect/>
          </a:stretch>
        </p:blipFill>
        <p:spPr>
          <a:xfrm>
            <a:off x="4184063" y="3507550"/>
            <a:ext cx="799950" cy="787098"/>
          </a:xfrm>
          <a:prstGeom prst="rect">
            <a:avLst/>
          </a:prstGeom>
          <a:noFill/>
          <a:ln>
            <a:noFill/>
          </a:ln>
        </p:spPr>
      </p:pic>
      <p:sp>
        <p:nvSpPr>
          <p:cNvPr id="294" name="Google Shape;294;p13"/>
          <p:cNvSpPr/>
          <p:nvPr/>
        </p:nvSpPr>
        <p:spPr>
          <a:xfrm>
            <a:off x="605125" y="1106500"/>
            <a:ext cx="985500" cy="172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374" name="Shape 374"/>
        <p:cNvGrpSpPr/>
        <p:nvPr/>
      </p:nvGrpSpPr>
      <p:grpSpPr>
        <a:xfrm>
          <a:off x="0" y="0"/>
          <a:ext cx="0" cy="0"/>
          <a:chOff x="0" y="0"/>
          <a:chExt cx="0" cy="0"/>
        </a:xfrm>
      </p:grpSpPr>
      <p:sp>
        <p:nvSpPr>
          <p:cNvPr id="375" name="Google Shape;375;p22"/>
          <p:cNvSpPr txBox="1"/>
          <p:nvPr>
            <p:ph type="title"/>
          </p:nvPr>
        </p:nvSpPr>
        <p:spPr>
          <a:xfrm>
            <a:off x="499350" y="348750"/>
            <a:ext cx="7688400" cy="124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8000"/>
              <a:buNone/>
            </a:pPr>
            <a:r>
              <a:rPr lang="en" sz="4800">
                <a:latin typeface="Roboto"/>
                <a:ea typeface="Roboto"/>
                <a:cs typeface="Roboto"/>
                <a:sym typeface="Roboto"/>
              </a:rPr>
              <a:t>Next Steps</a:t>
            </a:r>
            <a:endParaRPr sz="4800">
              <a:latin typeface="Roboto"/>
              <a:ea typeface="Roboto"/>
              <a:cs typeface="Roboto"/>
              <a:sym typeface="Roboto"/>
            </a:endParaRPr>
          </a:p>
          <a:p>
            <a:pPr indent="0" lvl="0" marL="0" rtl="0" algn="l">
              <a:lnSpc>
                <a:spcPct val="100000"/>
              </a:lnSpc>
              <a:spcBef>
                <a:spcPts val="0"/>
              </a:spcBef>
              <a:spcAft>
                <a:spcPts val="0"/>
              </a:spcAft>
              <a:buSzPts val="8000"/>
              <a:buNone/>
            </a:pPr>
            <a:r>
              <a:t/>
            </a:r>
            <a:endParaRPr sz="4800">
              <a:latin typeface="Roboto"/>
              <a:ea typeface="Roboto"/>
              <a:cs typeface="Roboto"/>
              <a:sym typeface="Roboto"/>
            </a:endParaRPr>
          </a:p>
          <a:p>
            <a:pPr indent="0" lvl="0" marL="0" rtl="0" algn="l">
              <a:lnSpc>
                <a:spcPct val="100000"/>
              </a:lnSpc>
              <a:spcBef>
                <a:spcPts val="0"/>
              </a:spcBef>
              <a:spcAft>
                <a:spcPts val="0"/>
              </a:spcAft>
              <a:buSzPts val="8000"/>
              <a:buNone/>
            </a:pPr>
            <a:r>
              <a:t/>
            </a:r>
            <a:endParaRPr sz="4800">
              <a:latin typeface="Roboto"/>
              <a:ea typeface="Roboto"/>
              <a:cs typeface="Roboto"/>
              <a:sym typeface="Roboto"/>
            </a:endParaRPr>
          </a:p>
        </p:txBody>
      </p:sp>
      <p:sp>
        <p:nvSpPr>
          <p:cNvPr id="376" name="Google Shape;376;p22"/>
          <p:cNvSpPr txBox="1"/>
          <p:nvPr/>
        </p:nvSpPr>
        <p:spPr>
          <a:xfrm>
            <a:off x="3917050" y="1470150"/>
            <a:ext cx="4926300" cy="2760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3000">
                <a:solidFill>
                  <a:srgbClr val="FFFFFF"/>
                </a:solidFill>
                <a:latin typeface="Lato"/>
                <a:ea typeface="Lato"/>
                <a:cs typeface="Lato"/>
                <a:sym typeface="Lato"/>
              </a:rPr>
              <a:t>0. Validate </a:t>
            </a:r>
            <a:endParaRPr sz="3000">
              <a:solidFill>
                <a:srgbClr val="FFFFFF"/>
              </a:solidFill>
              <a:latin typeface="Lato"/>
              <a:ea typeface="Lato"/>
              <a:cs typeface="Lato"/>
              <a:sym typeface="Lato"/>
            </a:endParaRPr>
          </a:p>
          <a:p>
            <a:pPr indent="0" lvl="0" marL="0" rtl="0" algn="l">
              <a:lnSpc>
                <a:spcPct val="150000"/>
              </a:lnSpc>
              <a:spcBef>
                <a:spcPts val="0"/>
              </a:spcBef>
              <a:spcAft>
                <a:spcPts val="0"/>
              </a:spcAft>
              <a:buNone/>
            </a:pPr>
            <a:r>
              <a:rPr lang="en" sz="3000">
                <a:solidFill>
                  <a:srgbClr val="FFFFFF"/>
                </a:solidFill>
                <a:latin typeface="Lato"/>
                <a:ea typeface="Lato"/>
                <a:cs typeface="Lato"/>
                <a:sym typeface="Lato"/>
              </a:rPr>
              <a:t>1. </a:t>
            </a:r>
            <a:r>
              <a:rPr lang="en" sz="3000">
                <a:solidFill>
                  <a:srgbClr val="FFFFFF"/>
                </a:solidFill>
                <a:latin typeface="Lato"/>
                <a:ea typeface="Lato"/>
                <a:cs typeface="Lato"/>
                <a:sym typeface="Lato"/>
              </a:rPr>
              <a:t>Integrate</a:t>
            </a:r>
            <a:endParaRPr sz="3000">
              <a:solidFill>
                <a:srgbClr val="FFFFFF"/>
              </a:solidFill>
              <a:latin typeface="Lato"/>
              <a:ea typeface="Lato"/>
              <a:cs typeface="Lato"/>
              <a:sym typeface="Lato"/>
            </a:endParaRPr>
          </a:p>
          <a:p>
            <a:pPr indent="0" lvl="0" marL="0" rtl="0" algn="l">
              <a:lnSpc>
                <a:spcPct val="150000"/>
              </a:lnSpc>
              <a:spcBef>
                <a:spcPts val="0"/>
              </a:spcBef>
              <a:spcAft>
                <a:spcPts val="0"/>
              </a:spcAft>
              <a:buNone/>
            </a:pPr>
            <a:r>
              <a:rPr lang="en" sz="3000">
                <a:solidFill>
                  <a:srgbClr val="FFFFFF"/>
                </a:solidFill>
                <a:latin typeface="Lato"/>
                <a:ea typeface="Lato"/>
                <a:cs typeface="Lato"/>
                <a:sym typeface="Lato"/>
              </a:rPr>
              <a:t>2. Use real user data</a:t>
            </a:r>
            <a:endParaRPr sz="3000">
              <a:solidFill>
                <a:srgbClr val="FFFFFF"/>
              </a:solidFill>
              <a:latin typeface="Lato"/>
              <a:ea typeface="Lato"/>
              <a:cs typeface="Lato"/>
              <a:sym typeface="Lato"/>
            </a:endParaRPr>
          </a:p>
          <a:p>
            <a:pPr indent="0" lvl="0" marL="0" rtl="0" algn="l">
              <a:lnSpc>
                <a:spcPct val="150000"/>
              </a:lnSpc>
              <a:spcBef>
                <a:spcPts val="0"/>
              </a:spcBef>
              <a:spcAft>
                <a:spcPts val="0"/>
              </a:spcAft>
              <a:buNone/>
            </a:pPr>
            <a:r>
              <a:rPr lang="en" sz="3000">
                <a:solidFill>
                  <a:srgbClr val="FFFFFF"/>
                </a:solidFill>
                <a:latin typeface="Lato"/>
                <a:ea typeface="Lato"/>
                <a:cs typeface="Lato"/>
                <a:sym typeface="Lato"/>
              </a:rPr>
              <a:t>3. Enhance UI/UX</a:t>
            </a:r>
            <a:endParaRPr sz="3000">
              <a:solidFill>
                <a:srgbClr val="FFFFFF"/>
              </a:solidFill>
              <a:latin typeface="Lato"/>
              <a:ea typeface="Lato"/>
              <a:cs typeface="Lato"/>
              <a:sym typeface="Lato"/>
            </a:endParaRPr>
          </a:p>
        </p:txBody>
      </p:sp>
      <p:pic>
        <p:nvPicPr>
          <p:cNvPr id="377" name="Google Shape;377;p22"/>
          <p:cNvPicPr preferRelativeResize="0"/>
          <p:nvPr/>
        </p:nvPicPr>
        <p:blipFill rotWithShape="1">
          <a:blip r:embed="rId3">
            <a:alphaModFix/>
          </a:blip>
          <a:srcRect b="0" l="56375" r="8018" t="0"/>
          <a:stretch/>
        </p:blipFill>
        <p:spPr>
          <a:xfrm>
            <a:off x="1167025" y="1349150"/>
            <a:ext cx="1962299" cy="3604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381" name="Shape 381"/>
        <p:cNvGrpSpPr/>
        <p:nvPr/>
      </p:nvGrpSpPr>
      <p:grpSpPr>
        <a:xfrm>
          <a:off x="0" y="0"/>
          <a:ext cx="0" cy="0"/>
          <a:chOff x="0" y="0"/>
          <a:chExt cx="0" cy="0"/>
        </a:xfrm>
      </p:grpSpPr>
      <p:sp>
        <p:nvSpPr>
          <p:cNvPr id="382" name="Google Shape;382;p23"/>
          <p:cNvSpPr txBox="1"/>
          <p:nvPr>
            <p:ph type="title"/>
          </p:nvPr>
        </p:nvSpPr>
        <p:spPr>
          <a:xfrm>
            <a:off x="499350" y="348750"/>
            <a:ext cx="7688400" cy="124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8000"/>
              <a:buNone/>
            </a:pPr>
            <a:r>
              <a:rPr lang="en" sz="4800">
                <a:latin typeface="Roboto"/>
                <a:ea typeface="Roboto"/>
                <a:cs typeface="Roboto"/>
                <a:sym typeface="Roboto"/>
              </a:rPr>
              <a:t>Strategy</a:t>
            </a:r>
            <a:endParaRPr sz="4800">
              <a:latin typeface="Roboto"/>
              <a:ea typeface="Roboto"/>
              <a:cs typeface="Roboto"/>
              <a:sym typeface="Roboto"/>
            </a:endParaRPr>
          </a:p>
        </p:txBody>
      </p:sp>
      <p:sp>
        <p:nvSpPr>
          <p:cNvPr id="383" name="Google Shape;383;p23"/>
          <p:cNvSpPr txBox="1"/>
          <p:nvPr/>
        </p:nvSpPr>
        <p:spPr>
          <a:xfrm>
            <a:off x="677250" y="1951775"/>
            <a:ext cx="7332600" cy="239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FFFFFF"/>
                </a:solidFill>
                <a:latin typeface="Lato"/>
                <a:ea typeface="Lato"/>
                <a:cs typeface="Lato"/>
                <a:sym typeface="Lato"/>
              </a:rPr>
              <a:t>Samsung bought SmartThings (IoT)</a:t>
            </a:r>
            <a:endParaRPr sz="3000">
              <a:solidFill>
                <a:srgbClr val="FFFFFF"/>
              </a:solidFill>
              <a:latin typeface="Lato"/>
              <a:ea typeface="Lato"/>
              <a:cs typeface="Lato"/>
              <a:sym typeface="Lato"/>
            </a:endParaRPr>
          </a:p>
          <a:p>
            <a:pPr indent="0" lvl="0" marL="0" rtl="0" algn="l">
              <a:spcBef>
                <a:spcPts val="0"/>
              </a:spcBef>
              <a:spcAft>
                <a:spcPts val="0"/>
              </a:spcAft>
              <a:buNone/>
            </a:pPr>
            <a:r>
              <a:t/>
            </a:r>
            <a:endParaRPr sz="3000">
              <a:solidFill>
                <a:srgbClr val="FFFFFF"/>
              </a:solidFill>
              <a:latin typeface="Lato"/>
              <a:ea typeface="Lato"/>
              <a:cs typeface="Lato"/>
              <a:sym typeface="Lato"/>
            </a:endParaRPr>
          </a:p>
          <a:p>
            <a:pPr indent="0" lvl="0" marL="0" rtl="0" algn="l">
              <a:spcBef>
                <a:spcPts val="0"/>
              </a:spcBef>
              <a:spcAft>
                <a:spcPts val="0"/>
              </a:spcAft>
              <a:buNone/>
            </a:pPr>
            <a:r>
              <a:rPr lang="en" sz="3000">
                <a:solidFill>
                  <a:srgbClr val="FFFFFF"/>
                </a:solidFill>
                <a:latin typeface="Lato"/>
                <a:ea typeface="Lato"/>
                <a:cs typeface="Lato"/>
                <a:sym typeface="Lato"/>
              </a:rPr>
              <a:t>Samsung has 22.3% of the Fridge Market</a:t>
            </a:r>
            <a:endParaRPr sz="3000">
              <a:solidFill>
                <a:srgbClr val="FFFFFF"/>
              </a:solidFill>
              <a:latin typeface="Lato"/>
              <a:ea typeface="Lato"/>
              <a:cs typeface="Lato"/>
              <a:sym typeface="Lato"/>
            </a:endParaRPr>
          </a:p>
          <a:p>
            <a:pPr indent="0" lvl="0" marL="0" rtl="0" algn="l">
              <a:spcBef>
                <a:spcPts val="0"/>
              </a:spcBef>
              <a:spcAft>
                <a:spcPts val="0"/>
              </a:spcAft>
              <a:buNone/>
            </a:pPr>
            <a:r>
              <a:t/>
            </a:r>
            <a:endParaRPr sz="3000">
              <a:solidFill>
                <a:srgbClr val="FFFFFF"/>
              </a:solidFill>
              <a:latin typeface="Lato"/>
              <a:ea typeface="Lato"/>
              <a:cs typeface="Lato"/>
              <a:sym typeface="Lato"/>
            </a:endParaRPr>
          </a:p>
          <a:p>
            <a:pPr indent="0" lvl="0" marL="0" rtl="0" algn="l">
              <a:spcBef>
                <a:spcPts val="0"/>
              </a:spcBef>
              <a:spcAft>
                <a:spcPts val="0"/>
              </a:spcAft>
              <a:buNone/>
            </a:pPr>
            <a:r>
              <a:t/>
            </a:r>
            <a:endParaRPr sz="3000">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387" name="Shape 387"/>
        <p:cNvGrpSpPr/>
        <p:nvPr/>
      </p:nvGrpSpPr>
      <p:grpSpPr>
        <a:xfrm>
          <a:off x="0" y="0"/>
          <a:ext cx="0" cy="0"/>
          <a:chOff x="0" y="0"/>
          <a:chExt cx="0" cy="0"/>
        </a:xfrm>
      </p:grpSpPr>
      <p:sp>
        <p:nvSpPr>
          <p:cNvPr id="388" name="Google Shape;388;p24"/>
          <p:cNvSpPr txBox="1"/>
          <p:nvPr>
            <p:ph type="title"/>
          </p:nvPr>
        </p:nvSpPr>
        <p:spPr>
          <a:xfrm>
            <a:off x="311700" y="1241525"/>
            <a:ext cx="8520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58585"/>
        </a:solidFill>
      </p:bgPr>
    </p:bg>
    <p:spTree>
      <p:nvGrpSpPr>
        <p:cNvPr id="392" name="Shape 392"/>
        <p:cNvGrpSpPr/>
        <p:nvPr/>
      </p:nvGrpSpPr>
      <p:grpSpPr>
        <a:xfrm>
          <a:off x="0" y="0"/>
          <a:ext cx="0" cy="0"/>
          <a:chOff x="0" y="0"/>
          <a:chExt cx="0" cy="0"/>
        </a:xfrm>
      </p:grpSpPr>
      <p:sp>
        <p:nvSpPr>
          <p:cNvPr id="393" name="Google Shape;393;p25"/>
          <p:cNvSpPr txBox="1"/>
          <p:nvPr>
            <p:ph type="title"/>
          </p:nvPr>
        </p:nvSpPr>
        <p:spPr>
          <a:xfrm>
            <a:off x="181475" y="155750"/>
            <a:ext cx="8520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Roboto"/>
                <a:ea typeface="Roboto"/>
                <a:cs typeface="Roboto"/>
                <a:sym typeface="Roboto"/>
              </a:rPr>
              <a:t>Survey stats</a:t>
            </a:r>
            <a:endParaRPr sz="1800">
              <a:latin typeface="Roboto"/>
              <a:ea typeface="Roboto"/>
              <a:cs typeface="Roboto"/>
              <a:sym typeface="Roboto"/>
            </a:endParaRPr>
          </a:p>
        </p:txBody>
      </p:sp>
      <p:sp>
        <p:nvSpPr>
          <p:cNvPr id="394" name="Google Shape;394;p25"/>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Forms response chart. Question title: How often do you cook?. Number of responses: 29 responses." id="395" name="Google Shape;395;p25"/>
          <p:cNvPicPr preferRelativeResize="0"/>
          <p:nvPr/>
        </p:nvPicPr>
        <p:blipFill>
          <a:blip r:embed="rId3">
            <a:alphaModFix/>
          </a:blip>
          <a:stretch>
            <a:fillRect/>
          </a:stretch>
        </p:blipFill>
        <p:spPr>
          <a:xfrm>
            <a:off x="311700" y="728425"/>
            <a:ext cx="4260300" cy="2110850"/>
          </a:xfrm>
          <a:prstGeom prst="rect">
            <a:avLst/>
          </a:prstGeom>
          <a:noFill/>
          <a:ln cap="flat" cmpd="sng" w="19050">
            <a:solidFill>
              <a:srgbClr val="000000"/>
            </a:solidFill>
            <a:prstDash val="solid"/>
            <a:round/>
            <a:headEnd len="sm" w="sm" type="none"/>
            <a:tailEnd len="sm" w="sm" type="none"/>
          </a:ln>
        </p:spPr>
      </p:pic>
      <p:pic>
        <p:nvPicPr>
          <p:cNvPr descr="Forms response chart. Question title: How often do you make the same recipes?. Number of responses: 29 responses." id="396" name="Google Shape;396;p25"/>
          <p:cNvPicPr preferRelativeResize="0"/>
          <p:nvPr/>
        </p:nvPicPr>
        <p:blipFill>
          <a:blip r:embed="rId4">
            <a:alphaModFix/>
          </a:blip>
          <a:stretch>
            <a:fillRect/>
          </a:stretch>
        </p:blipFill>
        <p:spPr>
          <a:xfrm>
            <a:off x="308250" y="2839275"/>
            <a:ext cx="4267200" cy="2110849"/>
          </a:xfrm>
          <a:prstGeom prst="rect">
            <a:avLst/>
          </a:prstGeom>
          <a:noFill/>
          <a:ln cap="flat" cmpd="sng" w="19050">
            <a:solidFill>
              <a:srgbClr val="000000"/>
            </a:solidFill>
            <a:prstDash val="solid"/>
            <a:round/>
            <a:headEnd len="sm" w="sm" type="none"/>
            <a:tailEnd len="sm" w="sm" type="none"/>
          </a:ln>
        </p:spPr>
      </p:pic>
      <p:sp>
        <p:nvSpPr>
          <p:cNvPr id="397" name="Google Shape;397;p25"/>
          <p:cNvSpPr txBox="1"/>
          <p:nvPr/>
        </p:nvSpPr>
        <p:spPr>
          <a:xfrm>
            <a:off x="4572000" y="728450"/>
            <a:ext cx="4267200" cy="2110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A large portion of people cook daily (37.9%)</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Most people cook multiple times per week (79.3%)</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Almost everyone cooks </a:t>
            </a:r>
            <a:r>
              <a:rPr lang="en" sz="1800">
                <a:solidFill>
                  <a:srgbClr val="FFFFFF"/>
                </a:solidFill>
                <a:latin typeface="Lato"/>
                <a:ea typeface="Lato"/>
                <a:cs typeface="Lato"/>
                <a:sym typeface="Lato"/>
              </a:rPr>
              <a:t>at least</a:t>
            </a:r>
            <a:r>
              <a:rPr lang="en" sz="1800">
                <a:solidFill>
                  <a:srgbClr val="FFFFFF"/>
                </a:solidFill>
                <a:latin typeface="Lato"/>
                <a:ea typeface="Lato"/>
                <a:cs typeface="Lato"/>
                <a:sym typeface="Lato"/>
              </a:rPr>
              <a:t> once per week (93.1%)</a:t>
            </a:r>
            <a:endParaRPr sz="1800">
              <a:solidFill>
                <a:srgbClr val="FFFFFF"/>
              </a:solidFill>
              <a:latin typeface="Lato"/>
              <a:ea typeface="Lato"/>
              <a:cs typeface="Lato"/>
              <a:sym typeface="Lato"/>
            </a:endParaRPr>
          </a:p>
        </p:txBody>
      </p:sp>
      <p:sp>
        <p:nvSpPr>
          <p:cNvPr id="398" name="Google Shape;398;p25"/>
          <p:cNvSpPr txBox="1"/>
          <p:nvPr/>
        </p:nvSpPr>
        <p:spPr>
          <a:xfrm>
            <a:off x="4572000" y="2839302"/>
            <a:ext cx="4267200" cy="2110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Most people cook the same recipe multiple times per </a:t>
            </a:r>
            <a:r>
              <a:rPr lang="en" sz="1800">
                <a:solidFill>
                  <a:srgbClr val="FFFFFF"/>
                </a:solidFill>
                <a:latin typeface="Lato"/>
                <a:ea typeface="Lato"/>
                <a:cs typeface="Lato"/>
                <a:sym typeface="Lato"/>
              </a:rPr>
              <a:t>week (68.9%)</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Everyone that participated in the survey repeats recipes.</a:t>
            </a:r>
            <a:endParaRPr sz="1800">
              <a:solidFill>
                <a:srgbClr val="FFFFFF"/>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58585"/>
        </a:solidFill>
      </p:bgPr>
    </p:bg>
    <p:spTree>
      <p:nvGrpSpPr>
        <p:cNvPr id="402" name="Shape 402"/>
        <p:cNvGrpSpPr/>
        <p:nvPr/>
      </p:nvGrpSpPr>
      <p:grpSpPr>
        <a:xfrm>
          <a:off x="0" y="0"/>
          <a:ext cx="0" cy="0"/>
          <a:chOff x="0" y="0"/>
          <a:chExt cx="0" cy="0"/>
        </a:xfrm>
      </p:grpSpPr>
      <p:sp>
        <p:nvSpPr>
          <p:cNvPr id="403" name="Google Shape;403;p26"/>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latin typeface="Roboto"/>
                <a:ea typeface="Roboto"/>
                <a:cs typeface="Roboto"/>
                <a:sym typeface="Roboto"/>
              </a:rPr>
              <a:t>What did Sa</a:t>
            </a:r>
            <a:r>
              <a:rPr lang="en" sz="4800">
                <a:latin typeface="Roboto"/>
                <a:ea typeface="Roboto"/>
                <a:cs typeface="Roboto"/>
                <a:sym typeface="Roboto"/>
              </a:rPr>
              <a:t>mantha</a:t>
            </a:r>
            <a:r>
              <a:rPr lang="en" sz="4800">
                <a:latin typeface="Roboto"/>
                <a:ea typeface="Roboto"/>
                <a:cs typeface="Roboto"/>
                <a:sym typeface="Roboto"/>
              </a:rPr>
              <a:t> teach us?</a:t>
            </a:r>
            <a:endParaRPr sz="6000">
              <a:solidFill>
                <a:srgbClr val="FFFFFF"/>
              </a:solidFill>
              <a:latin typeface="Roboto"/>
              <a:ea typeface="Roboto"/>
              <a:cs typeface="Roboto"/>
              <a:sym typeface="Roboto"/>
            </a:endParaRPr>
          </a:p>
        </p:txBody>
      </p:sp>
      <p:sp>
        <p:nvSpPr>
          <p:cNvPr id="404" name="Google Shape;404;p26"/>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405" name="Google Shape;405;p26"/>
          <p:cNvSpPr txBox="1"/>
          <p:nvPr/>
        </p:nvSpPr>
        <p:spPr>
          <a:xfrm>
            <a:off x="883475" y="1629913"/>
            <a:ext cx="7443000" cy="1060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t/>
            </a:r>
            <a:endParaRPr sz="2400">
              <a:solidFill>
                <a:schemeClr val="lt1"/>
              </a:solidFill>
              <a:latin typeface="Lato"/>
              <a:ea typeface="Lato"/>
              <a:cs typeface="Lato"/>
              <a:sym typeface="Lato"/>
            </a:endParaRPr>
          </a:p>
          <a:p>
            <a:pPr indent="0" lvl="0" marL="0" rtl="0" algn="l">
              <a:spcBef>
                <a:spcPts val="0"/>
              </a:spcBef>
              <a:spcAft>
                <a:spcPts val="0"/>
              </a:spcAft>
              <a:buNone/>
            </a:pPr>
            <a:r>
              <a:t/>
            </a:r>
            <a:endParaRPr sz="1800">
              <a:solidFill>
                <a:srgbClr val="FFFFFF"/>
              </a:solidFill>
              <a:latin typeface="Lato"/>
              <a:ea typeface="Lato"/>
              <a:cs typeface="Lato"/>
              <a:sym typeface="Lato"/>
            </a:endParaRPr>
          </a:p>
        </p:txBody>
      </p:sp>
      <p:pic>
        <p:nvPicPr>
          <p:cNvPr id="406" name="Google Shape;406;p26"/>
          <p:cNvPicPr preferRelativeResize="0"/>
          <p:nvPr/>
        </p:nvPicPr>
        <p:blipFill>
          <a:blip r:embed="rId3">
            <a:alphaModFix/>
          </a:blip>
          <a:stretch>
            <a:fillRect/>
          </a:stretch>
        </p:blipFill>
        <p:spPr>
          <a:xfrm>
            <a:off x="3862162" y="2252175"/>
            <a:ext cx="1261800" cy="1261800"/>
          </a:xfrm>
          <a:prstGeom prst="rect">
            <a:avLst/>
          </a:prstGeom>
          <a:noFill/>
          <a:ln>
            <a:noFill/>
          </a:ln>
        </p:spPr>
      </p:pic>
      <p:pic>
        <p:nvPicPr>
          <p:cNvPr id="407" name="Google Shape;407;p26"/>
          <p:cNvPicPr preferRelativeResize="0"/>
          <p:nvPr/>
        </p:nvPicPr>
        <p:blipFill rotWithShape="1">
          <a:blip r:embed="rId4">
            <a:alphaModFix/>
          </a:blip>
          <a:srcRect b="18528" l="19320" r="18875" t="19955"/>
          <a:stretch/>
        </p:blipFill>
        <p:spPr>
          <a:xfrm>
            <a:off x="5980400" y="2255025"/>
            <a:ext cx="1261800" cy="1256100"/>
          </a:xfrm>
          <a:prstGeom prst="ellipse">
            <a:avLst/>
          </a:prstGeom>
          <a:noFill/>
          <a:ln>
            <a:noFill/>
          </a:ln>
        </p:spPr>
      </p:pic>
      <p:pic>
        <p:nvPicPr>
          <p:cNvPr id="408" name="Google Shape;408;p26"/>
          <p:cNvPicPr preferRelativeResize="0"/>
          <p:nvPr/>
        </p:nvPicPr>
        <p:blipFill>
          <a:blip r:embed="rId5">
            <a:alphaModFix/>
          </a:blip>
          <a:stretch>
            <a:fillRect/>
          </a:stretch>
        </p:blipFill>
        <p:spPr>
          <a:xfrm>
            <a:off x="1533700" y="2147098"/>
            <a:ext cx="1472000" cy="147195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58585"/>
        </a:solidFill>
      </p:bgPr>
    </p:bg>
    <p:spTree>
      <p:nvGrpSpPr>
        <p:cNvPr id="412" name="Shape 412"/>
        <p:cNvGrpSpPr/>
        <p:nvPr/>
      </p:nvGrpSpPr>
      <p:grpSpPr>
        <a:xfrm>
          <a:off x="0" y="0"/>
          <a:ext cx="0" cy="0"/>
          <a:chOff x="0" y="0"/>
          <a:chExt cx="0" cy="0"/>
        </a:xfrm>
      </p:grpSpPr>
      <p:sp>
        <p:nvSpPr>
          <p:cNvPr id="413" name="Google Shape;413;p27"/>
          <p:cNvSpPr txBox="1"/>
          <p:nvPr>
            <p:ph type="title"/>
          </p:nvPr>
        </p:nvSpPr>
        <p:spPr>
          <a:xfrm>
            <a:off x="499350" y="348750"/>
            <a:ext cx="7688400" cy="124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8000"/>
              <a:buNone/>
            </a:pPr>
            <a:r>
              <a:rPr lang="en" sz="4800">
                <a:latin typeface="Roboto"/>
                <a:ea typeface="Roboto"/>
                <a:cs typeface="Roboto"/>
                <a:sym typeface="Roboto"/>
              </a:rPr>
              <a:t>Vision</a:t>
            </a:r>
            <a:endParaRPr sz="4800">
              <a:latin typeface="Roboto"/>
              <a:ea typeface="Roboto"/>
              <a:cs typeface="Roboto"/>
              <a:sym typeface="Roboto"/>
            </a:endParaRPr>
          </a:p>
        </p:txBody>
      </p:sp>
      <p:sp>
        <p:nvSpPr>
          <p:cNvPr id="414" name="Google Shape;414;p27"/>
          <p:cNvSpPr txBox="1"/>
          <p:nvPr/>
        </p:nvSpPr>
        <p:spPr>
          <a:xfrm>
            <a:off x="677250" y="1951775"/>
            <a:ext cx="7332600" cy="239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pic>
        <p:nvPicPr>
          <p:cNvPr id="415" name="Google Shape;415;p27"/>
          <p:cNvPicPr preferRelativeResize="0"/>
          <p:nvPr/>
        </p:nvPicPr>
        <p:blipFill rotWithShape="1">
          <a:blip r:embed="rId3">
            <a:alphaModFix/>
          </a:blip>
          <a:srcRect b="0" l="0" r="0" t="22666"/>
          <a:stretch/>
        </p:blipFill>
        <p:spPr>
          <a:xfrm>
            <a:off x="2014350" y="1796975"/>
            <a:ext cx="4658400" cy="2701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3"/>
        </a:solidFill>
      </p:bgPr>
    </p:bg>
    <p:spTree>
      <p:nvGrpSpPr>
        <p:cNvPr id="419" name="Shape 419"/>
        <p:cNvGrpSpPr/>
        <p:nvPr/>
      </p:nvGrpSpPr>
      <p:grpSpPr>
        <a:xfrm>
          <a:off x="0" y="0"/>
          <a:ext cx="0" cy="0"/>
          <a:chOff x="0" y="0"/>
          <a:chExt cx="0" cy="0"/>
        </a:xfrm>
      </p:grpSpPr>
      <p:sp>
        <p:nvSpPr>
          <p:cNvPr id="420" name="Google Shape;420;p28"/>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421" name="Google Shape;421;p28"/>
          <p:cNvSpPr txBox="1"/>
          <p:nvPr/>
        </p:nvSpPr>
        <p:spPr>
          <a:xfrm>
            <a:off x="4572000" y="1201600"/>
            <a:ext cx="4267200" cy="3290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In US, </a:t>
            </a:r>
            <a:r>
              <a:rPr b="1" lang="en" sz="1800">
                <a:solidFill>
                  <a:srgbClr val="FFFFFF"/>
                </a:solidFill>
                <a:latin typeface="Lato"/>
                <a:ea typeface="Lato"/>
                <a:cs typeface="Lato"/>
                <a:sym typeface="Lato"/>
              </a:rPr>
              <a:t>food waste</a:t>
            </a:r>
            <a:r>
              <a:rPr lang="en" sz="1800">
                <a:solidFill>
                  <a:srgbClr val="FFFFFF"/>
                </a:solidFill>
                <a:latin typeface="Lato"/>
                <a:ea typeface="Lato"/>
                <a:cs typeface="Lato"/>
                <a:sym typeface="Lato"/>
              </a:rPr>
              <a:t> is estimated at between 30-40 percent of the </a:t>
            </a:r>
            <a:r>
              <a:rPr b="1" lang="en" sz="1800">
                <a:solidFill>
                  <a:srgbClr val="FFFFFF"/>
                </a:solidFill>
                <a:latin typeface="Lato"/>
                <a:ea typeface="Lato"/>
                <a:cs typeface="Lato"/>
                <a:sym typeface="Lato"/>
              </a:rPr>
              <a:t>food</a:t>
            </a:r>
            <a:r>
              <a:rPr lang="en" sz="1800">
                <a:solidFill>
                  <a:srgbClr val="FFFFFF"/>
                </a:solidFill>
                <a:latin typeface="Lato"/>
                <a:ea typeface="Lato"/>
                <a:cs typeface="Lato"/>
                <a:sym typeface="Lato"/>
              </a:rPr>
              <a:t> supply. </a:t>
            </a:r>
            <a:br>
              <a:rPr lang="en" sz="1800">
                <a:solidFill>
                  <a:srgbClr val="FFFFFF"/>
                </a:solidFill>
                <a:latin typeface="Lato"/>
                <a:ea typeface="Lato"/>
                <a:cs typeface="Lato"/>
                <a:sym typeface="Lato"/>
              </a:rPr>
            </a:br>
            <a:endParaRPr sz="1800">
              <a:solidFill>
                <a:srgbClr val="FFFFFF"/>
              </a:solidFill>
              <a:latin typeface="Lato"/>
              <a:ea typeface="Lato"/>
              <a:cs typeface="Lato"/>
              <a:sym typeface="Lato"/>
            </a:endParaRPr>
          </a:p>
          <a:p>
            <a:pPr indent="-342900" lvl="0" marL="457200" rtl="0" algn="l">
              <a:lnSpc>
                <a:spcPct val="115000"/>
              </a:lnSpc>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The main reason people have food wastage is due to forgetting about it</a:t>
            </a:r>
            <a:br>
              <a:rPr lang="en" sz="1800">
                <a:solidFill>
                  <a:srgbClr val="FFFFFF"/>
                </a:solidFill>
                <a:latin typeface="Lato"/>
                <a:ea typeface="Lato"/>
                <a:cs typeface="Lato"/>
                <a:sym typeface="Lato"/>
              </a:rPr>
            </a:br>
            <a:endParaRPr sz="1800">
              <a:solidFill>
                <a:srgbClr val="FFFFFF"/>
              </a:solidFill>
              <a:latin typeface="Lato"/>
              <a:ea typeface="Lato"/>
              <a:cs typeface="Lato"/>
              <a:sym typeface="Lato"/>
            </a:endParaRPr>
          </a:p>
          <a:p>
            <a:pPr indent="-342900" lvl="0" marL="457200" rtl="0" algn="l">
              <a:lnSpc>
                <a:spcPct val="115000"/>
              </a:lnSpc>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The second most </a:t>
            </a:r>
            <a:r>
              <a:rPr lang="en" sz="1800">
                <a:solidFill>
                  <a:srgbClr val="FFFFFF"/>
                </a:solidFill>
                <a:latin typeface="Lato"/>
                <a:ea typeface="Lato"/>
                <a:cs typeface="Lato"/>
                <a:sym typeface="Lato"/>
              </a:rPr>
              <a:t>prominent</a:t>
            </a:r>
            <a:r>
              <a:rPr lang="en" sz="1800">
                <a:solidFill>
                  <a:srgbClr val="FFFFFF"/>
                </a:solidFill>
                <a:latin typeface="Lato"/>
                <a:ea typeface="Lato"/>
                <a:cs typeface="Lato"/>
                <a:sym typeface="Lato"/>
              </a:rPr>
              <a:t> reason is people not in the mood for the food</a:t>
            </a:r>
            <a:endParaRPr sz="1800">
              <a:solidFill>
                <a:srgbClr val="FFFFFF"/>
              </a:solidFill>
              <a:latin typeface="Lato"/>
              <a:ea typeface="Lato"/>
              <a:cs typeface="Lato"/>
              <a:sym typeface="Lato"/>
            </a:endParaRPr>
          </a:p>
        </p:txBody>
      </p:sp>
      <p:pic>
        <p:nvPicPr>
          <p:cNvPr descr="Forms response chart. Question title: Why does some of your groceries go to waste? (Select all that applies). Number of responses: 29 responses." id="422" name="Google Shape;422;p28"/>
          <p:cNvPicPr preferRelativeResize="0"/>
          <p:nvPr/>
        </p:nvPicPr>
        <p:blipFill>
          <a:blip r:embed="rId3">
            <a:alphaModFix/>
          </a:blip>
          <a:stretch>
            <a:fillRect/>
          </a:stretch>
        </p:blipFill>
        <p:spPr>
          <a:xfrm>
            <a:off x="311700" y="1359475"/>
            <a:ext cx="4263751" cy="3132425"/>
          </a:xfrm>
          <a:prstGeom prst="rect">
            <a:avLst/>
          </a:prstGeom>
          <a:noFill/>
          <a:ln cap="flat" cmpd="sng" w="19050">
            <a:solidFill>
              <a:srgbClr val="000000"/>
            </a:solidFill>
            <a:prstDash val="solid"/>
            <a:round/>
            <a:headEnd len="sm" w="sm" type="none"/>
            <a:tailEnd len="sm" w="sm" type="none"/>
          </a:ln>
        </p:spPr>
      </p:pic>
      <p:sp>
        <p:nvSpPr>
          <p:cNvPr id="423" name="Google Shape;423;p28"/>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latin typeface="Roboto"/>
                <a:ea typeface="Roboto"/>
                <a:cs typeface="Roboto"/>
                <a:sym typeface="Roboto"/>
              </a:rPr>
              <a:t>Problems Identified</a:t>
            </a:r>
            <a:endParaRPr sz="60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14"/>
          <p:cNvSpPr txBox="1"/>
          <p:nvPr>
            <p:ph idx="1" type="body"/>
          </p:nvPr>
        </p:nvSpPr>
        <p:spPr>
          <a:xfrm>
            <a:off x="729450" y="770837"/>
            <a:ext cx="7688400" cy="30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FFFFFF"/>
                </a:solidFill>
                <a:latin typeface="Arial"/>
                <a:ea typeface="Arial"/>
                <a:cs typeface="Arial"/>
                <a:sym typeface="Arial"/>
              </a:rPr>
              <a:t>The </a:t>
            </a:r>
            <a:r>
              <a:rPr b="1" lang="en" sz="3600">
                <a:solidFill>
                  <a:srgbClr val="FFFFFF"/>
                </a:solidFill>
                <a:latin typeface="Arial"/>
                <a:ea typeface="Arial"/>
                <a:cs typeface="Arial"/>
                <a:sym typeface="Arial"/>
              </a:rPr>
              <a:t>more </a:t>
            </a:r>
            <a:r>
              <a:rPr lang="en" sz="3600">
                <a:solidFill>
                  <a:srgbClr val="FFFFFF"/>
                </a:solidFill>
                <a:latin typeface="Arial"/>
                <a:ea typeface="Arial"/>
                <a:cs typeface="Arial"/>
                <a:sym typeface="Arial"/>
              </a:rPr>
              <a:t>you cook, the </a:t>
            </a:r>
            <a:r>
              <a:rPr b="1" lang="en" sz="3600">
                <a:solidFill>
                  <a:srgbClr val="FFFFFF"/>
                </a:solidFill>
                <a:latin typeface="Arial"/>
                <a:ea typeface="Arial"/>
                <a:cs typeface="Arial"/>
                <a:sym typeface="Arial"/>
              </a:rPr>
              <a:t>healthier </a:t>
            </a:r>
            <a:r>
              <a:rPr lang="en" sz="3600">
                <a:solidFill>
                  <a:srgbClr val="FFFFFF"/>
                </a:solidFill>
                <a:latin typeface="Arial"/>
                <a:ea typeface="Arial"/>
                <a:cs typeface="Arial"/>
                <a:sym typeface="Arial"/>
              </a:rPr>
              <a:t>you live. - </a:t>
            </a:r>
            <a:r>
              <a:rPr i="1" lang="en" sz="1400">
                <a:solidFill>
                  <a:srgbClr val="FFFFFF"/>
                </a:solidFill>
                <a:latin typeface="Arial"/>
                <a:ea typeface="Arial"/>
                <a:cs typeface="Arial"/>
                <a:sym typeface="Arial"/>
              </a:rPr>
              <a:t>Public Health Nutrition</a:t>
            </a:r>
            <a:endParaRPr sz="3600">
              <a:solidFill>
                <a:srgbClr val="FFFFFF"/>
              </a:solidFill>
              <a:latin typeface="Arial"/>
              <a:ea typeface="Arial"/>
              <a:cs typeface="Arial"/>
              <a:sym typeface="Arial"/>
            </a:endParaRPr>
          </a:p>
          <a:p>
            <a:pPr indent="0" lvl="0" marL="0" rtl="0" algn="ctr">
              <a:spcBef>
                <a:spcPts val="1600"/>
              </a:spcBef>
              <a:spcAft>
                <a:spcPts val="1600"/>
              </a:spcAft>
              <a:buNone/>
            </a:pPr>
            <a:r>
              <a:rPr lang="en" sz="3600">
                <a:solidFill>
                  <a:srgbClr val="FFFFFF"/>
                </a:solidFill>
                <a:latin typeface="Arial"/>
                <a:ea typeface="Arial"/>
                <a:cs typeface="Arial"/>
                <a:sym typeface="Arial"/>
              </a:rPr>
              <a:t>Cooking expands your </a:t>
            </a:r>
            <a:r>
              <a:rPr b="1" lang="en" sz="3600">
                <a:solidFill>
                  <a:srgbClr val="FFFFFF"/>
                </a:solidFill>
                <a:latin typeface="Arial"/>
                <a:ea typeface="Arial"/>
                <a:cs typeface="Arial"/>
                <a:sym typeface="Arial"/>
              </a:rPr>
              <a:t>intake </a:t>
            </a:r>
            <a:r>
              <a:rPr lang="en" sz="3600">
                <a:solidFill>
                  <a:srgbClr val="FFFFFF"/>
                </a:solidFill>
                <a:latin typeface="Arial"/>
                <a:ea typeface="Arial"/>
                <a:cs typeface="Arial"/>
                <a:sym typeface="Arial"/>
              </a:rPr>
              <a:t>of </a:t>
            </a:r>
            <a:r>
              <a:rPr b="1" lang="en" sz="3600">
                <a:solidFill>
                  <a:srgbClr val="FFFFFF"/>
                </a:solidFill>
                <a:latin typeface="Arial"/>
                <a:ea typeface="Arial"/>
                <a:cs typeface="Arial"/>
                <a:sym typeface="Arial"/>
              </a:rPr>
              <a:t>healthy </a:t>
            </a:r>
            <a:r>
              <a:rPr lang="en" sz="3600">
                <a:solidFill>
                  <a:srgbClr val="FFFFFF"/>
                </a:solidFill>
                <a:latin typeface="Arial"/>
                <a:ea typeface="Arial"/>
                <a:cs typeface="Arial"/>
                <a:sym typeface="Arial"/>
              </a:rPr>
              <a:t>foods. - </a:t>
            </a:r>
            <a:r>
              <a:rPr i="1" lang="en" sz="1400">
                <a:solidFill>
                  <a:srgbClr val="FFFFFF"/>
                </a:solidFill>
                <a:latin typeface="Arial"/>
                <a:ea typeface="Arial"/>
                <a:cs typeface="Arial"/>
                <a:sym typeface="Arial"/>
              </a:rPr>
              <a:t>Harvard Health</a:t>
            </a:r>
            <a:endParaRPr i="1" sz="1400">
              <a:solidFill>
                <a:srgbClr val="FFFFF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3"/>
        </a:solidFill>
      </p:bgPr>
    </p:bg>
    <p:spTree>
      <p:nvGrpSpPr>
        <p:cNvPr id="303" name="Shape 303"/>
        <p:cNvGrpSpPr/>
        <p:nvPr/>
      </p:nvGrpSpPr>
      <p:grpSpPr>
        <a:xfrm>
          <a:off x="0" y="0"/>
          <a:ext cx="0" cy="0"/>
          <a:chOff x="0" y="0"/>
          <a:chExt cx="0" cy="0"/>
        </a:xfrm>
      </p:grpSpPr>
      <p:sp>
        <p:nvSpPr>
          <p:cNvPr id="304" name="Google Shape;304;p15"/>
          <p:cNvSpPr txBox="1"/>
          <p:nvPr>
            <p:ph type="title"/>
          </p:nvPr>
        </p:nvSpPr>
        <p:spPr>
          <a:xfrm>
            <a:off x="365850" y="965975"/>
            <a:ext cx="8466600" cy="178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6000">
              <a:latin typeface="Roboto"/>
              <a:ea typeface="Roboto"/>
              <a:cs typeface="Roboto"/>
              <a:sym typeface="Roboto"/>
            </a:endParaRPr>
          </a:p>
          <a:p>
            <a:pPr indent="0" lvl="0" marL="0" rtl="0" algn="ctr">
              <a:spcBef>
                <a:spcPts val="0"/>
              </a:spcBef>
              <a:spcAft>
                <a:spcPts val="0"/>
              </a:spcAft>
              <a:buNone/>
            </a:pPr>
            <a:r>
              <a:rPr lang="en" sz="6000">
                <a:latin typeface="Roboto"/>
                <a:ea typeface="Roboto"/>
                <a:cs typeface="Roboto"/>
                <a:sym typeface="Roboto"/>
              </a:rPr>
              <a:t>How might we improve the cooking experience? </a:t>
            </a:r>
            <a:endParaRPr sz="6000">
              <a:latin typeface="Roboto"/>
              <a:ea typeface="Roboto"/>
              <a:cs typeface="Roboto"/>
              <a:sym typeface="Roboto"/>
            </a:endParaRPr>
          </a:p>
        </p:txBody>
      </p:sp>
      <p:sp>
        <p:nvSpPr>
          <p:cNvPr id="305" name="Google Shape;305;p15"/>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0CBC4"/>
        </a:solidFill>
      </p:bgPr>
    </p:bg>
    <p:spTree>
      <p:nvGrpSpPr>
        <p:cNvPr id="309" name="Shape 309"/>
        <p:cNvGrpSpPr/>
        <p:nvPr/>
      </p:nvGrpSpPr>
      <p:grpSpPr>
        <a:xfrm>
          <a:off x="0" y="0"/>
          <a:ext cx="0" cy="0"/>
          <a:chOff x="0" y="0"/>
          <a:chExt cx="0" cy="0"/>
        </a:xfrm>
      </p:grpSpPr>
      <p:sp>
        <p:nvSpPr>
          <p:cNvPr id="310" name="Google Shape;310;p16"/>
          <p:cNvSpPr/>
          <p:nvPr/>
        </p:nvSpPr>
        <p:spPr>
          <a:xfrm>
            <a:off x="674275" y="4106150"/>
            <a:ext cx="1244700" cy="291000"/>
          </a:xfrm>
          <a:prstGeom prst="rect">
            <a:avLst/>
          </a:prstGeom>
          <a:solidFill>
            <a:srgbClr val="80CBC4"/>
          </a:solidFill>
          <a:ln>
            <a:noFill/>
          </a:ln>
        </p:spPr>
        <p:txBody>
          <a:bodyPr anchorCtr="0" anchor="ctr" bIns="91425" lIns="91425" spcFirstLastPara="1" rIns="91425" wrap="square" tIns="91425">
            <a:noAutofit/>
          </a:bodyPr>
          <a:lstStyle/>
          <a:p>
            <a:pPr indent="0" lvl="0" marL="1061849" rtl="0" algn="l">
              <a:spcBef>
                <a:spcPts val="0"/>
              </a:spcBef>
              <a:spcAft>
                <a:spcPts val="0"/>
              </a:spcAft>
              <a:buNone/>
            </a:pPr>
            <a:r>
              <a:t/>
            </a:r>
            <a:endParaRPr>
              <a:highlight>
                <a:srgbClr val="A5D6A7"/>
              </a:highlight>
            </a:endParaRPr>
          </a:p>
        </p:txBody>
      </p:sp>
      <p:sp>
        <p:nvSpPr>
          <p:cNvPr id="311" name="Google Shape;311;p16"/>
          <p:cNvSpPr txBox="1"/>
          <p:nvPr/>
        </p:nvSpPr>
        <p:spPr>
          <a:xfrm>
            <a:off x="625650" y="3475100"/>
            <a:ext cx="1950300" cy="1132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chemeClr val="lt1"/>
                </a:solidFill>
                <a:latin typeface="Lato"/>
                <a:ea typeface="Lato"/>
                <a:cs typeface="Lato"/>
                <a:sym typeface="Lato"/>
              </a:rPr>
              <a:t>Female </a:t>
            </a:r>
            <a:endParaRPr sz="1200">
              <a:solidFill>
                <a:schemeClr val="lt1"/>
              </a:solidFill>
              <a:latin typeface="Lato"/>
              <a:ea typeface="Lato"/>
              <a:cs typeface="Lato"/>
              <a:sym typeface="Lato"/>
            </a:endParaRPr>
          </a:p>
          <a:p>
            <a:pPr indent="0" lvl="0" marL="0" rtl="0" algn="l">
              <a:lnSpc>
                <a:spcPct val="150000"/>
              </a:lnSpc>
              <a:spcBef>
                <a:spcPts val="0"/>
              </a:spcBef>
              <a:spcAft>
                <a:spcPts val="0"/>
              </a:spcAft>
              <a:buNone/>
            </a:pPr>
            <a:r>
              <a:rPr lang="en" sz="1200">
                <a:solidFill>
                  <a:schemeClr val="lt1"/>
                </a:solidFill>
                <a:latin typeface="Lato"/>
                <a:ea typeface="Lato"/>
                <a:cs typeface="Lato"/>
                <a:sym typeface="Lato"/>
              </a:rPr>
              <a:t>36 years old</a:t>
            </a:r>
            <a:endParaRPr sz="1200">
              <a:solidFill>
                <a:schemeClr val="lt1"/>
              </a:solidFill>
              <a:latin typeface="Lato"/>
              <a:ea typeface="Lato"/>
              <a:cs typeface="Lato"/>
              <a:sym typeface="Lato"/>
            </a:endParaRPr>
          </a:p>
          <a:p>
            <a:pPr indent="0" lvl="0" marL="0" rtl="0" algn="l">
              <a:lnSpc>
                <a:spcPct val="150000"/>
              </a:lnSpc>
              <a:spcBef>
                <a:spcPts val="0"/>
              </a:spcBef>
              <a:spcAft>
                <a:spcPts val="0"/>
              </a:spcAft>
              <a:buNone/>
            </a:pPr>
            <a:r>
              <a:rPr lang="en" sz="1200">
                <a:solidFill>
                  <a:schemeClr val="lt1"/>
                </a:solidFill>
                <a:latin typeface="Lato"/>
                <a:ea typeface="Lato"/>
                <a:cs typeface="Lato"/>
                <a:sym typeface="Lato"/>
              </a:rPr>
              <a:t>Software Engineer</a:t>
            </a:r>
            <a:endParaRPr sz="1200">
              <a:solidFill>
                <a:schemeClr val="lt1"/>
              </a:solidFill>
              <a:latin typeface="Lato"/>
              <a:ea typeface="Lato"/>
              <a:cs typeface="Lato"/>
              <a:sym typeface="Lato"/>
            </a:endParaRPr>
          </a:p>
          <a:p>
            <a:pPr indent="0" lvl="0" marL="0" rtl="0" algn="l">
              <a:lnSpc>
                <a:spcPct val="150000"/>
              </a:lnSpc>
              <a:spcBef>
                <a:spcPts val="0"/>
              </a:spcBef>
              <a:spcAft>
                <a:spcPts val="0"/>
              </a:spcAft>
              <a:buNone/>
            </a:pPr>
            <a:r>
              <a:rPr lang="en" sz="1200">
                <a:solidFill>
                  <a:schemeClr val="lt1"/>
                </a:solidFill>
                <a:latin typeface="Lato"/>
                <a:ea typeface="Lato"/>
                <a:cs typeface="Lato"/>
                <a:sym typeface="Lato"/>
              </a:rPr>
              <a:t>Lives in New York</a:t>
            </a:r>
            <a:endParaRPr sz="1200">
              <a:solidFill>
                <a:schemeClr val="lt1"/>
              </a:solidFill>
              <a:latin typeface="Lato"/>
              <a:ea typeface="Lato"/>
              <a:cs typeface="Lato"/>
              <a:sym typeface="Lato"/>
            </a:endParaRPr>
          </a:p>
        </p:txBody>
      </p:sp>
      <p:sp>
        <p:nvSpPr>
          <p:cNvPr id="312" name="Google Shape;312;p16"/>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latin typeface="Roboto"/>
                <a:ea typeface="Roboto"/>
                <a:cs typeface="Roboto"/>
                <a:sym typeface="Roboto"/>
              </a:rPr>
              <a:t>Meet </a:t>
            </a:r>
            <a:r>
              <a:rPr lang="en" sz="4800">
                <a:latin typeface="Roboto"/>
                <a:ea typeface="Roboto"/>
                <a:cs typeface="Roboto"/>
                <a:sym typeface="Roboto"/>
              </a:rPr>
              <a:t>Samantha</a:t>
            </a:r>
            <a:endParaRPr sz="6000">
              <a:latin typeface="Roboto"/>
              <a:ea typeface="Roboto"/>
              <a:cs typeface="Roboto"/>
              <a:sym typeface="Roboto"/>
            </a:endParaRPr>
          </a:p>
        </p:txBody>
      </p:sp>
      <p:sp>
        <p:nvSpPr>
          <p:cNvPr id="313" name="Google Shape;313;p16"/>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314" name="Google Shape;314;p16"/>
          <p:cNvSpPr txBox="1"/>
          <p:nvPr/>
        </p:nvSpPr>
        <p:spPr>
          <a:xfrm>
            <a:off x="3129325" y="1464300"/>
            <a:ext cx="5703000" cy="3385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i="1" lang="en" sz="1800">
                <a:solidFill>
                  <a:srgbClr val="FFFFFF"/>
                </a:solidFill>
                <a:latin typeface="Lato"/>
                <a:ea typeface="Lato"/>
                <a:cs typeface="Lato"/>
                <a:sym typeface="Lato"/>
              </a:rPr>
              <a:t>Pain Points</a:t>
            </a:r>
            <a:endParaRPr i="1" sz="1800">
              <a:solidFill>
                <a:srgbClr val="FFFFFF"/>
              </a:solidFill>
              <a:latin typeface="Lato"/>
              <a:ea typeface="Lato"/>
              <a:cs typeface="Lato"/>
              <a:sym typeface="Lato"/>
            </a:endParaRPr>
          </a:p>
          <a:p>
            <a:pPr indent="-342900" lvl="0" marL="457200" rtl="0" algn="l">
              <a:lnSpc>
                <a:spcPct val="150000"/>
              </a:lnSpc>
              <a:spcBef>
                <a:spcPts val="0"/>
              </a:spcBef>
              <a:spcAft>
                <a:spcPts val="0"/>
              </a:spcAft>
              <a:buClr>
                <a:schemeClr val="lt1"/>
              </a:buClr>
              <a:buSzPts val="1800"/>
              <a:buFont typeface="Lato"/>
              <a:buChar char="●"/>
            </a:pPr>
            <a:r>
              <a:rPr lang="en" sz="1800">
                <a:solidFill>
                  <a:schemeClr val="lt1"/>
                </a:solidFill>
                <a:latin typeface="Lato"/>
                <a:ea typeface="Lato"/>
                <a:cs typeface="Lato"/>
                <a:sym typeface="Lato"/>
              </a:rPr>
              <a:t>I want </a:t>
            </a:r>
            <a:r>
              <a:rPr b="1" lang="en" sz="1800">
                <a:solidFill>
                  <a:schemeClr val="lt1"/>
                </a:solidFill>
                <a:latin typeface="Lato"/>
                <a:ea typeface="Lato"/>
                <a:cs typeface="Lato"/>
                <a:sym typeface="Lato"/>
              </a:rPr>
              <a:t>personalized recipe recommendations </a:t>
            </a:r>
            <a:r>
              <a:rPr lang="en" sz="1800">
                <a:solidFill>
                  <a:schemeClr val="lt1"/>
                </a:solidFill>
                <a:latin typeface="Lato"/>
                <a:ea typeface="Lato"/>
                <a:cs typeface="Lato"/>
                <a:sym typeface="Lato"/>
              </a:rPr>
              <a:t>to suit my family’s health needs</a:t>
            </a:r>
            <a:endParaRPr sz="1800">
              <a:solidFill>
                <a:schemeClr val="lt1"/>
              </a:solidFill>
              <a:latin typeface="Lato"/>
              <a:ea typeface="Lato"/>
              <a:cs typeface="Lato"/>
              <a:sym typeface="Lato"/>
            </a:endParaRPr>
          </a:p>
          <a:p>
            <a:pPr indent="-342900" lvl="0" marL="457200" rtl="0" algn="l">
              <a:lnSpc>
                <a:spcPct val="150000"/>
              </a:lnSpc>
              <a:spcBef>
                <a:spcPts val="0"/>
              </a:spcBef>
              <a:spcAft>
                <a:spcPts val="0"/>
              </a:spcAft>
              <a:buClr>
                <a:schemeClr val="lt1"/>
              </a:buClr>
              <a:buSzPts val="1800"/>
              <a:buFont typeface="Lato"/>
              <a:buChar char="●"/>
            </a:pPr>
            <a:r>
              <a:rPr lang="en" sz="1800">
                <a:solidFill>
                  <a:schemeClr val="lt1"/>
                </a:solidFill>
                <a:latin typeface="Lato"/>
                <a:ea typeface="Lato"/>
                <a:cs typeface="Lato"/>
                <a:sym typeface="Lato"/>
              </a:rPr>
              <a:t>I would also  like to </a:t>
            </a:r>
            <a:r>
              <a:rPr b="1" lang="en" sz="1800">
                <a:solidFill>
                  <a:schemeClr val="lt1"/>
                </a:solidFill>
                <a:latin typeface="Lato"/>
                <a:ea typeface="Lato"/>
                <a:cs typeface="Lato"/>
                <a:sym typeface="Lato"/>
              </a:rPr>
              <a:t>avoid food wastage </a:t>
            </a:r>
            <a:r>
              <a:rPr lang="en" sz="1800">
                <a:solidFill>
                  <a:schemeClr val="lt1"/>
                </a:solidFill>
                <a:latin typeface="Lato"/>
                <a:ea typeface="Lato"/>
                <a:cs typeface="Lato"/>
                <a:sym typeface="Lato"/>
              </a:rPr>
              <a:t>but I keep forgetting about items.</a:t>
            </a:r>
            <a:endParaRPr sz="1800">
              <a:solidFill>
                <a:srgbClr val="FFFFFF"/>
              </a:solidFill>
              <a:latin typeface="Lato"/>
              <a:ea typeface="Lato"/>
              <a:cs typeface="Lato"/>
              <a:sym typeface="Lato"/>
            </a:endParaRPr>
          </a:p>
          <a:p>
            <a:pPr indent="-342900" lvl="0" marL="457200" rtl="0" algn="l">
              <a:lnSpc>
                <a:spcPct val="150000"/>
              </a:lnSpc>
              <a:spcBef>
                <a:spcPts val="0"/>
              </a:spcBef>
              <a:spcAft>
                <a:spcPts val="0"/>
              </a:spcAft>
              <a:buClr>
                <a:srgbClr val="FFFFFF"/>
              </a:buClr>
              <a:buSzPts val="1800"/>
              <a:buFont typeface="Lato"/>
              <a:buChar char="●"/>
            </a:pPr>
            <a:r>
              <a:rPr lang="en" sz="1800">
                <a:solidFill>
                  <a:schemeClr val="lt1"/>
                </a:solidFill>
                <a:latin typeface="Lato"/>
                <a:ea typeface="Lato"/>
                <a:cs typeface="Lato"/>
                <a:sym typeface="Lato"/>
              </a:rPr>
              <a:t>I generally </a:t>
            </a:r>
            <a:r>
              <a:rPr b="1" lang="en" sz="1800">
                <a:solidFill>
                  <a:schemeClr val="lt1"/>
                </a:solidFill>
                <a:latin typeface="Lato"/>
                <a:ea typeface="Lato"/>
                <a:cs typeface="Lato"/>
                <a:sym typeface="Lato"/>
              </a:rPr>
              <a:t>plan </a:t>
            </a:r>
            <a:r>
              <a:rPr lang="en" sz="1800">
                <a:solidFill>
                  <a:schemeClr val="lt1"/>
                </a:solidFill>
                <a:latin typeface="Lato"/>
                <a:ea typeface="Lato"/>
                <a:cs typeface="Lato"/>
                <a:sym typeface="Lato"/>
              </a:rPr>
              <a:t>a week before to budget my groceries.</a:t>
            </a:r>
            <a:endParaRPr b="1" sz="1800" u="sng">
              <a:solidFill>
                <a:schemeClr val="lt1"/>
              </a:solidFill>
              <a:latin typeface="Lato"/>
              <a:ea typeface="Lato"/>
              <a:cs typeface="Lato"/>
              <a:sym typeface="Lato"/>
            </a:endParaRPr>
          </a:p>
        </p:txBody>
      </p:sp>
      <p:pic>
        <p:nvPicPr>
          <p:cNvPr id="315" name="Google Shape;315;p16"/>
          <p:cNvPicPr preferRelativeResize="0"/>
          <p:nvPr/>
        </p:nvPicPr>
        <p:blipFill>
          <a:blip r:embed="rId3">
            <a:alphaModFix/>
          </a:blip>
          <a:stretch>
            <a:fillRect/>
          </a:stretch>
        </p:blipFill>
        <p:spPr>
          <a:xfrm>
            <a:off x="625650" y="1464300"/>
            <a:ext cx="1838100" cy="18381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316" name="Google Shape;316;p16"/>
          <p:cNvPicPr preferRelativeResize="0"/>
          <p:nvPr/>
        </p:nvPicPr>
        <p:blipFill>
          <a:blip r:embed="rId4">
            <a:alphaModFix/>
          </a:blip>
          <a:stretch>
            <a:fillRect/>
          </a:stretch>
        </p:blipFill>
        <p:spPr>
          <a:xfrm>
            <a:off x="3022818" y="3637251"/>
            <a:ext cx="572719" cy="572700"/>
          </a:xfrm>
          <a:prstGeom prst="rect">
            <a:avLst/>
          </a:prstGeom>
          <a:noFill/>
          <a:ln>
            <a:noFill/>
          </a:ln>
        </p:spPr>
      </p:pic>
      <p:pic>
        <p:nvPicPr>
          <p:cNvPr id="317" name="Google Shape;317;p16"/>
          <p:cNvPicPr preferRelativeResize="0"/>
          <p:nvPr/>
        </p:nvPicPr>
        <p:blipFill>
          <a:blip r:embed="rId5">
            <a:alphaModFix/>
          </a:blip>
          <a:stretch>
            <a:fillRect/>
          </a:stretch>
        </p:blipFill>
        <p:spPr>
          <a:xfrm>
            <a:off x="3074763" y="2031275"/>
            <a:ext cx="468800" cy="468800"/>
          </a:xfrm>
          <a:prstGeom prst="rect">
            <a:avLst/>
          </a:prstGeom>
          <a:noFill/>
          <a:ln>
            <a:noFill/>
          </a:ln>
        </p:spPr>
      </p:pic>
      <p:pic>
        <p:nvPicPr>
          <p:cNvPr id="318" name="Google Shape;318;p16"/>
          <p:cNvPicPr preferRelativeResize="0"/>
          <p:nvPr/>
        </p:nvPicPr>
        <p:blipFill rotWithShape="1">
          <a:blip r:embed="rId6">
            <a:alphaModFix/>
          </a:blip>
          <a:srcRect b="18528" l="19320" r="18875" t="19955"/>
          <a:stretch/>
        </p:blipFill>
        <p:spPr>
          <a:xfrm>
            <a:off x="3074713" y="2805138"/>
            <a:ext cx="468900" cy="466500"/>
          </a:xfrm>
          <a:prstGeom prst="ellipse">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0CBC4"/>
        </a:solidFill>
      </p:bgPr>
    </p:bg>
    <p:spTree>
      <p:nvGrpSpPr>
        <p:cNvPr id="322" name="Shape 322"/>
        <p:cNvGrpSpPr/>
        <p:nvPr/>
      </p:nvGrpSpPr>
      <p:grpSpPr>
        <a:xfrm>
          <a:off x="0" y="0"/>
          <a:ext cx="0" cy="0"/>
          <a:chOff x="0" y="0"/>
          <a:chExt cx="0" cy="0"/>
        </a:xfrm>
      </p:grpSpPr>
      <p:sp>
        <p:nvSpPr>
          <p:cNvPr id="323" name="Google Shape;323;p17"/>
          <p:cNvSpPr/>
          <p:nvPr/>
        </p:nvSpPr>
        <p:spPr>
          <a:xfrm>
            <a:off x="734775" y="4149375"/>
            <a:ext cx="976800" cy="185700"/>
          </a:xfrm>
          <a:prstGeom prst="rect">
            <a:avLst/>
          </a:prstGeom>
          <a:solidFill>
            <a:srgbClr val="80C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rgbClr val="FFFFFF"/>
                </a:solidFill>
                <a:latin typeface="Roboto"/>
                <a:ea typeface="Roboto"/>
                <a:cs typeface="Roboto"/>
                <a:sym typeface="Roboto"/>
              </a:rPr>
              <a:t>Samsung Fridge </a:t>
            </a:r>
            <a:r>
              <a:rPr lang="en" sz="4800">
                <a:solidFill>
                  <a:srgbClr val="FFFFFF"/>
                </a:solidFill>
                <a:latin typeface="Roboto"/>
                <a:ea typeface="Roboto"/>
                <a:cs typeface="Roboto"/>
                <a:sym typeface="Roboto"/>
              </a:rPr>
              <a:t>Assis</a:t>
            </a:r>
            <a:r>
              <a:rPr lang="en" sz="4800">
                <a:solidFill>
                  <a:schemeClr val="accent3"/>
                </a:solidFill>
                <a:latin typeface="Roboto"/>
                <a:ea typeface="Roboto"/>
                <a:cs typeface="Roboto"/>
                <a:sym typeface="Roboto"/>
              </a:rPr>
              <a:t>t</a:t>
            </a:r>
            <a:r>
              <a:rPr lang="en" sz="4800">
                <a:solidFill>
                  <a:srgbClr val="FFFFFF"/>
                </a:solidFill>
                <a:latin typeface="Roboto"/>
                <a:ea typeface="Roboto"/>
                <a:cs typeface="Roboto"/>
                <a:sym typeface="Roboto"/>
              </a:rPr>
              <a:t>an</a:t>
            </a:r>
            <a:r>
              <a:rPr lang="en" sz="4800">
                <a:solidFill>
                  <a:schemeClr val="accent5"/>
                </a:solidFill>
                <a:latin typeface="Roboto"/>
                <a:ea typeface="Roboto"/>
                <a:cs typeface="Roboto"/>
                <a:sym typeface="Roboto"/>
              </a:rPr>
              <a:t>t</a:t>
            </a:r>
            <a:endParaRPr sz="6000">
              <a:solidFill>
                <a:schemeClr val="accent5"/>
              </a:solidFill>
              <a:latin typeface="Roboto"/>
              <a:ea typeface="Roboto"/>
              <a:cs typeface="Roboto"/>
              <a:sym typeface="Roboto"/>
            </a:endParaRPr>
          </a:p>
        </p:txBody>
      </p:sp>
      <p:sp>
        <p:nvSpPr>
          <p:cNvPr id="325" name="Google Shape;325;p17"/>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326" name="Google Shape;326;p17"/>
          <p:cNvSpPr txBox="1"/>
          <p:nvPr/>
        </p:nvSpPr>
        <p:spPr>
          <a:xfrm>
            <a:off x="734775" y="1708338"/>
            <a:ext cx="7443000" cy="1060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2400">
                <a:solidFill>
                  <a:schemeClr val="lt1"/>
                </a:solidFill>
                <a:latin typeface="Lato"/>
                <a:ea typeface="Lato"/>
                <a:cs typeface="Lato"/>
                <a:sym typeface="Lato"/>
              </a:rPr>
              <a:t>A recipe recommendation app that suggests recipes based on the ingredients in your fridge, your user profile and preferences.</a:t>
            </a:r>
            <a:endParaRPr sz="2400">
              <a:solidFill>
                <a:schemeClr val="lt1"/>
              </a:solidFill>
              <a:latin typeface="Lato"/>
              <a:ea typeface="Lato"/>
              <a:cs typeface="Lato"/>
              <a:sym typeface="Lato"/>
            </a:endParaRPr>
          </a:p>
          <a:p>
            <a:pPr indent="0" lvl="0" marL="0" rtl="0" algn="l">
              <a:spcBef>
                <a:spcPts val="0"/>
              </a:spcBef>
              <a:spcAft>
                <a:spcPts val="0"/>
              </a:spcAft>
              <a:buNone/>
            </a:pPr>
            <a:r>
              <a:t/>
            </a:r>
            <a:endParaRPr sz="1800">
              <a:solidFill>
                <a:srgbClr val="FFFFFF"/>
              </a:solidFill>
              <a:latin typeface="Lato"/>
              <a:ea typeface="Lato"/>
              <a:cs typeface="Lato"/>
              <a:sym typeface="Lato"/>
            </a:endParaRPr>
          </a:p>
        </p:txBody>
      </p:sp>
      <p:sp>
        <p:nvSpPr>
          <p:cNvPr id="327" name="Google Shape;327;p17"/>
          <p:cNvSpPr/>
          <p:nvPr/>
        </p:nvSpPr>
        <p:spPr>
          <a:xfrm>
            <a:off x="-12737" y="3599264"/>
            <a:ext cx="2214600" cy="669000"/>
          </a:xfrm>
          <a:prstGeom prst="homePlate">
            <a:avLst>
              <a:gd fmla="val 50000" name="adj"/>
            </a:avLst>
          </a:prstGeom>
          <a:solidFill>
            <a:srgbClr val="0944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User asks for recipe recommendation</a:t>
            </a:r>
            <a:endParaRPr>
              <a:solidFill>
                <a:srgbClr val="FFFFFF"/>
              </a:solidFill>
              <a:latin typeface="Roboto"/>
              <a:ea typeface="Roboto"/>
              <a:cs typeface="Roboto"/>
              <a:sym typeface="Roboto"/>
            </a:endParaRPr>
          </a:p>
        </p:txBody>
      </p:sp>
      <p:sp>
        <p:nvSpPr>
          <p:cNvPr id="328" name="Google Shape;328;p17"/>
          <p:cNvSpPr/>
          <p:nvPr/>
        </p:nvSpPr>
        <p:spPr>
          <a:xfrm>
            <a:off x="1825588" y="3599050"/>
            <a:ext cx="2064000" cy="669000"/>
          </a:xfrm>
          <a:prstGeom prst="chevron">
            <a:avLst>
              <a:gd fmla="val 50000" name="adj"/>
            </a:avLst>
          </a:prstGeom>
          <a:solidFill>
            <a:srgbClr val="0C58D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Lato"/>
                <a:ea typeface="Lato"/>
                <a:cs typeface="Lato"/>
                <a:sym typeface="Lato"/>
              </a:rPr>
              <a:t>Fridge sees what is inside</a:t>
            </a:r>
            <a:endParaRPr>
              <a:solidFill>
                <a:srgbClr val="FFFFFF"/>
              </a:solidFill>
              <a:latin typeface="Roboto"/>
              <a:ea typeface="Roboto"/>
              <a:cs typeface="Roboto"/>
              <a:sym typeface="Roboto"/>
            </a:endParaRPr>
          </a:p>
        </p:txBody>
      </p:sp>
      <p:sp>
        <p:nvSpPr>
          <p:cNvPr id="329" name="Google Shape;329;p17"/>
          <p:cNvSpPr/>
          <p:nvPr/>
        </p:nvSpPr>
        <p:spPr>
          <a:xfrm>
            <a:off x="3504012" y="3599050"/>
            <a:ext cx="2064000" cy="669000"/>
          </a:xfrm>
          <a:prstGeom prst="chevron">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Lato"/>
                <a:ea typeface="Lato"/>
                <a:cs typeface="Lato"/>
                <a:sym typeface="Lato"/>
              </a:rPr>
              <a:t>Suggests recipes</a:t>
            </a:r>
            <a:endParaRPr>
              <a:solidFill>
                <a:srgbClr val="FFFFFF"/>
              </a:solidFill>
              <a:latin typeface="Roboto"/>
              <a:ea typeface="Roboto"/>
              <a:cs typeface="Roboto"/>
              <a:sym typeface="Roboto"/>
            </a:endParaRPr>
          </a:p>
        </p:txBody>
      </p:sp>
      <p:sp>
        <p:nvSpPr>
          <p:cNvPr id="330" name="Google Shape;330;p17"/>
          <p:cNvSpPr/>
          <p:nvPr/>
        </p:nvSpPr>
        <p:spPr>
          <a:xfrm>
            <a:off x="6861287" y="3599050"/>
            <a:ext cx="2064000" cy="669000"/>
          </a:xfrm>
          <a:prstGeom prst="chevron">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Lato"/>
                <a:ea typeface="Lato"/>
                <a:cs typeface="Lato"/>
                <a:sym typeface="Lato"/>
              </a:rPr>
              <a:t>User s</a:t>
            </a:r>
            <a:r>
              <a:rPr b="1" lang="en">
                <a:solidFill>
                  <a:schemeClr val="lt1"/>
                </a:solidFill>
                <a:latin typeface="Lato"/>
                <a:ea typeface="Lato"/>
                <a:cs typeface="Lato"/>
                <a:sym typeface="Lato"/>
              </a:rPr>
              <a:t>tarts cooking</a:t>
            </a:r>
            <a:endParaRPr>
              <a:solidFill>
                <a:srgbClr val="FFFFFF"/>
              </a:solidFill>
              <a:latin typeface="Roboto"/>
              <a:ea typeface="Roboto"/>
              <a:cs typeface="Roboto"/>
              <a:sym typeface="Roboto"/>
            </a:endParaRPr>
          </a:p>
        </p:txBody>
      </p:sp>
      <p:sp>
        <p:nvSpPr>
          <p:cNvPr id="331" name="Google Shape;331;p17"/>
          <p:cNvSpPr/>
          <p:nvPr/>
        </p:nvSpPr>
        <p:spPr>
          <a:xfrm>
            <a:off x="5182613" y="3599050"/>
            <a:ext cx="2064000" cy="669000"/>
          </a:xfrm>
          <a:prstGeom prst="chevron">
            <a:avLst>
              <a:gd fmla="val 50000" name="adj"/>
            </a:avLst>
          </a:prstGeom>
          <a:solidFill>
            <a:srgbClr val="0E6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Lato"/>
                <a:ea typeface="Lato"/>
                <a:cs typeface="Lato"/>
                <a:sym typeface="Lato"/>
              </a:rPr>
              <a:t>User selects recipe</a:t>
            </a:r>
            <a:endParaRPr>
              <a:solidFill>
                <a:srgbClr val="FFFFFF"/>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0CBC4"/>
        </a:solidFill>
      </p:bgPr>
    </p:bg>
    <p:spTree>
      <p:nvGrpSpPr>
        <p:cNvPr id="335" name="Shape 335"/>
        <p:cNvGrpSpPr/>
        <p:nvPr/>
      </p:nvGrpSpPr>
      <p:grpSpPr>
        <a:xfrm>
          <a:off x="0" y="0"/>
          <a:ext cx="0" cy="0"/>
          <a:chOff x="0" y="0"/>
          <a:chExt cx="0" cy="0"/>
        </a:xfrm>
      </p:grpSpPr>
      <p:sp>
        <p:nvSpPr>
          <p:cNvPr id="336" name="Google Shape;336;p18"/>
          <p:cNvSpPr txBox="1"/>
          <p:nvPr>
            <p:ph type="title"/>
          </p:nvPr>
        </p:nvSpPr>
        <p:spPr>
          <a:xfrm>
            <a:off x="311700" y="432575"/>
            <a:ext cx="8520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6000">
              <a:latin typeface="Roboto"/>
              <a:ea typeface="Roboto"/>
              <a:cs typeface="Roboto"/>
              <a:sym typeface="Roboto"/>
            </a:endParaRPr>
          </a:p>
          <a:p>
            <a:pPr indent="0" lvl="0" marL="0" rtl="0" algn="ctr">
              <a:spcBef>
                <a:spcPts val="0"/>
              </a:spcBef>
              <a:spcAft>
                <a:spcPts val="0"/>
              </a:spcAft>
              <a:buNone/>
            </a:pPr>
            <a:r>
              <a:t/>
            </a:r>
            <a:endParaRPr sz="6000">
              <a:latin typeface="Roboto"/>
              <a:ea typeface="Roboto"/>
              <a:cs typeface="Roboto"/>
              <a:sym typeface="Roboto"/>
            </a:endParaRPr>
          </a:p>
          <a:p>
            <a:pPr indent="0" lvl="0" marL="0" rtl="0" algn="ctr">
              <a:spcBef>
                <a:spcPts val="0"/>
              </a:spcBef>
              <a:spcAft>
                <a:spcPts val="0"/>
              </a:spcAft>
              <a:buNone/>
            </a:pPr>
            <a:r>
              <a:t/>
            </a:r>
            <a:endParaRPr sz="6000">
              <a:latin typeface="Roboto"/>
              <a:ea typeface="Roboto"/>
              <a:cs typeface="Roboto"/>
              <a:sym typeface="Roboto"/>
            </a:endParaRPr>
          </a:p>
          <a:p>
            <a:pPr indent="0" lvl="0" marL="0" rtl="0" algn="ctr">
              <a:spcBef>
                <a:spcPts val="0"/>
              </a:spcBef>
              <a:spcAft>
                <a:spcPts val="0"/>
              </a:spcAft>
              <a:buNone/>
            </a:pPr>
            <a:r>
              <a:rPr lang="en" sz="6000">
                <a:latin typeface="Roboto"/>
                <a:ea typeface="Roboto"/>
                <a:cs typeface="Roboto"/>
                <a:sym typeface="Roboto"/>
              </a:rPr>
              <a:t>Success metric</a:t>
            </a:r>
            <a:endParaRPr sz="6000">
              <a:latin typeface="Roboto"/>
              <a:ea typeface="Roboto"/>
              <a:cs typeface="Roboto"/>
              <a:sym typeface="Roboto"/>
            </a:endParaRPr>
          </a:p>
          <a:p>
            <a:pPr indent="0" lvl="0" marL="0" rtl="0" algn="ctr">
              <a:spcBef>
                <a:spcPts val="0"/>
              </a:spcBef>
              <a:spcAft>
                <a:spcPts val="0"/>
              </a:spcAft>
              <a:buNone/>
            </a:pPr>
            <a:r>
              <a:t/>
            </a:r>
            <a:endParaRPr sz="6000">
              <a:latin typeface="Roboto"/>
              <a:ea typeface="Roboto"/>
              <a:cs typeface="Roboto"/>
              <a:sym typeface="Roboto"/>
            </a:endParaRPr>
          </a:p>
          <a:p>
            <a:pPr indent="0" lvl="0" marL="0" rtl="0" algn="ctr">
              <a:spcBef>
                <a:spcPts val="0"/>
              </a:spcBef>
              <a:spcAft>
                <a:spcPts val="0"/>
              </a:spcAft>
              <a:buNone/>
            </a:pPr>
            <a:r>
              <a:rPr b="0" lang="en" sz="3000">
                <a:solidFill>
                  <a:srgbClr val="FFFFFF"/>
                </a:solidFill>
                <a:latin typeface="Arial"/>
                <a:ea typeface="Arial"/>
                <a:cs typeface="Arial"/>
                <a:sym typeface="Arial"/>
              </a:rPr>
              <a:t>How </a:t>
            </a:r>
            <a:r>
              <a:rPr lang="en" sz="3000">
                <a:solidFill>
                  <a:srgbClr val="FFFFFF"/>
                </a:solidFill>
                <a:latin typeface="Arial"/>
                <a:ea typeface="Arial"/>
                <a:cs typeface="Arial"/>
                <a:sym typeface="Arial"/>
              </a:rPr>
              <a:t>pleased </a:t>
            </a:r>
            <a:r>
              <a:rPr b="0" lang="en" sz="3000">
                <a:solidFill>
                  <a:srgbClr val="FFFFFF"/>
                </a:solidFill>
                <a:latin typeface="Arial"/>
                <a:ea typeface="Arial"/>
                <a:cs typeface="Arial"/>
                <a:sym typeface="Arial"/>
              </a:rPr>
              <a:t>are our customers with their </a:t>
            </a:r>
            <a:r>
              <a:rPr lang="en" sz="3000">
                <a:solidFill>
                  <a:srgbClr val="FFFFFF"/>
                </a:solidFill>
                <a:latin typeface="Arial"/>
                <a:ea typeface="Arial"/>
                <a:cs typeface="Arial"/>
                <a:sym typeface="Arial"/>
              </a:rPr>
              <a:t>cooking </a:t>
            </a:r>
            <a:r>
              <a:rPr b="0" lang="en" sz="3000">
                <a:solidFill>
                  <a:srgbClr val="FFFFFF"/>
                </a:solidFill>
                <a:latin typeface="Arial"/>
                <a:ea typeface="Arial"/>
                <a:cs typeface="Arial"/>
                <a:sym typeface="Arial"/>
              </a:rPr>
              <a:t>experience?</a:t>
            </a:r>
            <a:endParaRPr sz="3000">
              <a:solidFill>
                <a:srgbClr val="FFFFFF"/>
              </a:solidFill>
              <a:latin typeface="Roboto"/>
              <a:ea typeface="Roboto"/>
              <a:cs typeface="Roboto"/>
              <a:sym typeface="Roboto"/>
            </a:endParaRPr>
          </a:p>
        </p:txBody>
      </p:sp>
      <p:sp>
        <p:nvSpPr>
          <p:cNvPr id="337" name="Google Shape;337;p18"/>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0CBC4"/>
        </a:solidFill>
      </p:bgPr>
    </p:bg>
    <p:spTree>
      <p:nvGrpSpPr>
        <p:cNvPr id="341" name="Shape 341"/>
        <p:cNvGrpSpPr/>
        <p:nvPr/>
      </p:nvGrpSpPr>
      <p:grpSpPr>
        <a:xfrm>
          <a:off x="0" y="0"/>
          <a:ext cx="0" cy="0"/>
          <a:chOff x="0" y="0"/>
          <a:chExt cx="0" cy="0"/>
        </a:xfrm>
      </p:grpSpPr>
      <p:sp>
        <p:nvSpPr>
          <p:cNvPr id="342" name="Google Shape;342;p19"/>
          <p:cNvSpPr/>
          <p:nvPr/>
        </p:nvSpPr>
        <p:spPr>
          <a:xfrm>
            <a:off x="734775" y="4149375"/>
            <a:ext cx="976800" cy="185700"/>
          </a:xfrm>
          <a:prstGeom prst="rect">
            <a:avLst/>
          </a:prstGeom>
          <a:solidFill>
            <a:srgbClr val="80C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9"/>
          <p:cNvSpPr txBox="1"/>
          <p:nvPr>
            <p:ph type="title"/>
          </p:nvPr>
        </p:nvSpPr>
        <p:spPr>
          <a:xfrm>
            <a:off x="311700" y="445025"/>
            <a:ext cx="8520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4800">
              <a:solidFill>
                <a:srgbClr val="FFFFFF"/>
              </a:solidFill>
              <a:latin typeface="Roboto"/>
              <a:ea typeface="Roboto"/>
              <a:cs typeface="Roboto"/>
              <a:sym typeface="Roboto"/>
            </a:endParaRPr>
          </a:p>
          <a:p>
            <a:pPr indent="0" lvl="0" marL="0" rtl="0" algn="ctr">
              <a:spcBef>
                <a:spcPts val="0"/>
              </a:spcBef>
              <a:spcAft>
                <a:spcPts val="0"/>
              </a:spcAft>
              <a:buNone/>
            </a:pPr>
            <a:r>
              <a:rPr lang="en" sz="4800">
                <a:solidFill>
                  <a:srgbClr val="FFFFFF"/>
                </a:solidFill>
                <a:latin typeface="Roboto"/>
                <a:ea typeface="Roboto"/>
                <a:cs typeface="Roboto"/>
                <a:sym typeface="Roboto"/>
              </a:rPr>
              <a:t>Validation </a:t>
            </a:r>
            <a:endParaRPr sz="4800">
              <a:solidFill>
                <a:srgbClr val="FFFFFF"/>
              </a:solidFill>
              <a:latin typeface="Roboto"/>
              <a:ea typeface="Roboto"/>
              <a:cs typeface="Roboto"/>
              <a:sym typeface="Roboto"/>
            </a:endParaRPr>
          </a:p>
          <a:p>
            <a:pPr indent="0" lvl="0" marL="0" rtl="0" algn="ctr">
              <a:spcBef>
                <a:spcPts val="0"/>
              </a:spcBef>
              <a:spcAft>
                <a:spcPts val="0"/>
              </a:spcAft>
              <a:buNone/>
            </a:pPr>
            <a:r>
              <a:t/>
            </a:r>
            <a:endParaRPr sz="4800">
              <a:solidFill>
                <a:srgbClr val="FFFFFF"/>
              </a:solidFill>
              <a:latin typeface="Roboto"/>
              <a:ea typeface="Roboto"/>
              <a:cs typeface="Roboto"/>
              <a:sym typeface="Roboto"/>
            </a:endParaRPr>
          </a:p>
        </p:txBody>
      </p:sp>
      <p:sp>
        <p:nvSpPr>
          <p:cNvPr id="344" name="Google Shape;344;p19"/>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345" name="Google Shape;345;p19"/>
          <p:cNvPicPr preferRelativeResize="0"/>
          <p:nvPr/>
        </p:nvPicPr>
        <p:blipFill>
          <a:blip r:embed="rId3">
            <a:alphaModFix/>
          </a:blip>
          <a:stretch>
            <a:fillRect/>
          </a:stretch>
        </p:blipFill>
        <p:spPr>
          <a:xfrm>
            <a:off x="368050" y="1763925"/>
            <a:ext cx="1610931" cy="3204998"/>
          </a:xfrm>
          <a:prstGeom prst="rect">
            <a:avLst/>
          </a:prstGeom>
          <a:noFill/>
          <a:ln>
            <a:noFill/>
          </a:ln>
        </p:spPr>
      </p:pic>
      <p:pic>
        <p:nvPicPr>
          <p:cNvPr id="346" name="Google Shape;346;p19"/>
          <p:cNvPicPr preferRelativeResize="0"/>
          <p:nvPr/>
        </p:nvPicPr>
        <p:blipFill>
          <a:blip r:embed="rId4">
            <a:alphaModFix/>
          </a:blip>
          <a:stretch>
            <a:fillRect/>
          </a:stretch>
        </p:blipFill>
        <p:spPr>
          <a:xfrm>
            <a:off x="2156189" y="1763925"/>
            <a:ext cx="1687130" cy="3204998"/>
          </a:xfrm>
          <a:prstGeom prst="rect">
            <a:avLst/>
          </a:prstGeom>
          <a:noFill/>
          <a:ln>
            <a:noFill/>
          </a:ln>
        </p:spPr>
      </p:pic>
      <p:pic>
        <p:nvPicPr>
          <p:cNvPr id="347" name="Google Shape;347;p19"/>
          <p:cNvPicPr preferRelativeResize="0"/>
          <p:nvPr/>
        </p:nvPicPr>
        <p:blipFill>
          <a:blip r:embed="rId5">
            <a:alphaModFix/>
          </a:blip>
          <a:stretch>
            <a:fillRect/>
          </a:stretch>
        </p:blipFill>
        <p:spPr>
          <a:xfrm>
            <a:off x="4034672" y="1810716"/>
            <a:ext cx="1896879" cy="3111413"/>
          </a:xfrm>
          <a:prstGeom prst="rect">
            <a:avLst/>
          </a:prstGeom>
          <a:noFill/>
          <a:ln>
            <a:noFill/>
          </a:ln>
        </p:spPr>
      </p:pic>
      <p:sp>
        <p:nvSpPr>
          <p:cNvPr id="348" name="Google Shape;348;p19"/>
          <p:cNvSpPr/>
          <p:nvPr/>
        </p:nvSpPr>
        <p:spPr>
          <a:xfrm>
            <a:off x="3971215" y="1255075"/>
            <a:ext cx="2330700" cy="392100"/>
          </a:xfrm>
          <a:prstGeom prst="chevron">
            <a:avLst>
              <a:gd fmla="val 50000" name="adj"/>
            </a:avLst>
          </a:prstGeom>
          <a:solidFill>
            <a:srgbClr val="9225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Receive Feedback</a:t>
            </a:r>
            <a:endParaRPr>
              <a:solidFill>
                <a:srgbClr val="FFFFFF"/>
              </a:solidFill>
              <a:latin typeface="Roboto"/>
              <a:ea typeface="Roboto"/>
              <a:cs typeface="Roboto"/>
              <a:sym typeface="Roboto"/>
            </a:endParaRPr>
          </a:p>
        </p:txBody>
      </p:sp>
      <p:sp>
        <p:nvSpPr>
          <p:cNvPr id="349" name="Google Shape;349;p19"/>
          <p:cNvSpPr/>
          <p:nvPr/>
        </p:nvSpPr>
        <p:spPr>
          <a:xfrm>
            <a:off x="0" y="1255201"/>
            <a:ext cx="2500800" cy="392100"/>
          </a:xfrm>
          <a:prstGeom prst="homePlate">
            <a:avLst>
              <a:gd fmla="val 50000" name="adj"/>
            </a:avLst>
          </a:prstGeom>
          <a:solidFill>
            <a:srgbClr val="55156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Take Pic</a:t>
            </a:r>
            <a:endParaRPr>
              <a:solidFill>
                <a:srgbClr val="FFFFFF"/>
              </a:solidFill>
              <a:latin typeface="Roboto"/>
              <a:ea typeface="Roboto"/>
              <a:cs typeface="Roboto"/>
              <a:sym typeface="Roboto"/>
            </a:endParaRPr>
          </a:p>
        </p:txBody>
      </p:sp>
      <p:sp>
        <p:nvSpPr>
          <p:cNvPr id="350" name="Google Shape;350;p19"/>
          <p:cNvSpPr/>
          <p:nvPr/>
        </p:nvSpPr>
        <p:spPr>
          <a:xfrm>
            <a:off x="2075889" y="1255075"/>
            <a:ext cx="2330700" cy="392100"/>
          </a:xfrm>
          <a:prstGeom prst="chevron">
            <a:avLst>
              <a:gd fmla="val 50000" name="adj"/>
            </a:avLst>
          </a:prstGeom>
          <a:solidFill>
            <a:srgbClr val="761E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Text Recipe</a:t>
            </a:r>
            <a:endParaRPr>
              <a:solidFill>
                <a:srgbClr val="FFFFFF"/>
              </a:solidFill>
              <a:latin typeface="Roboto"/>
              <a:ea typeface="Roboto"/>
              <a:cs typeface="Roboto"/>
              <a:sym typeface="Roboto"/>
            </a:endParaRPr>
          </a:p>
        </p:txBody>
      </p:sp>
      <p:pic>
        <p:nvPicPr>
          <p:cNvPr id="351" name="Google Shape;351;p19" title="Points scored"/>
          <p:cNvPicPr preferRelativeResize="0"/>
          <p:nvPr/>
        </p:nvPicPr>
        <p:blipFill>
          <a:blip r:embed="rId6">
            <a:alphaModFix/>
          </a:blip>
          <a:stretch>
            <a:fillRect/>
          </a:stretch>
        </p:blipFill>
        <p:spPr>
          <a:xfrm>
            <a:off x="6122900" y="1810725"/>
            <a:ext cx="2884800" cy="2091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355" name="Shape 355"/>
        <p:cNvGrpSpPr/>
        <p:nvPr/>
      </p:nvGrpSpPr>
      <p:grpSpPr>
        <a:xfrm>
          <a:off x="0" y="0"/>
          <a:ext cx="0" cy="0"/>
          <a:chOff x="0" y="0"/>
          <a:chExt cx="0" cy="0"/>
        </a:xfrm>
      </p:grpSpPr>
      <p:sp>
        <p:nvSpPr>
          <p:cNvPr id="356" name="Google Shape;356;p20"/>
          <p:cNvSpPr txBox="1"/>
          <p:nvPr>
            <p:ph type="title"/>
          </p:nvPr>
        </p:nvSpPr>
        <p:spPr>
          <a:xfrm>
            <a:off x="499350" y="348750"/>
            <a:ext cx="7688400" cy="124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8000"/>
              <a:buNone/>
            </a:pPr>
            <a:r>
              <a:rPr lang="en" sz="4800">
                <a:latin typeface="Roboto"/>
                <a:ea typeface="Roboto"/>
                <a:cs typeface="Roboto"/>
                <a:sym typeface="Roboto"/>
              </a:rPr>
              <a:t>Demo ~ 30 seconds</a:t>
            </a:r>
            <a:endParaRPr sz="4800">
              <a:latin typeface="Roboto"/>
              <a:ea typeface="Roboto"/>
              <a:cs typeface="Roboto"/>
              <a:sym typeface="Roboto"/>
            </a:endParaRPr>
          </a:p>
        </p:txBody>
      </p:sp>
      <p:pic>
        <p:nvPicPr>
          <p:cNvPr id="357" name="Google Shape;357;p20" title="Gif_Future_Fridge_Now.mp4">
            <a:hlinkClick r:id="rId3"/>
          </p:cNvPr>
          <p:cNvPicPr preferRelativeResize="0"/>
          <p:nvPr/>
        </p:nvPicPr>
        <p:blipFill>
          <a:blip r:embed="rId4">
            <a:alphaModFix/>
          </a:blip>
          <a:stretch>
            <a:fillRect/>
          </a:stretch>
        </p:blipFill>
        <p:spPr>
          <a:xfrm>
            <a:off x="152400" y="1120050"/>
            <a:ext cx="5161400" cy="3871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EAD1DC"/>
        </a:solidFill>
      </p:bgPr>
    </p:bg>
    <p:spTree>
      <p:nvGrpSpPr>
        <p:cNvPr id="361" name="Shape 361"/>
        <p:cNvGrpSpPr/>
        <p:nvPr/>
      </p:nvGrpSpPr>
      <p:grpSpPr>
        <a:xfrm>
          <a:off x="0" y="0"/>
          <a:ext cx="0" cy="0"/>
          <a:chOff x="0" y="0"/>
          <a:chExt cx="0" cy="0"/>
        </a:xfrm>
      </p:grpSpPr>
      <p:sp>
        <p:nvSpPr>
          <p:cNvPr id="362" name="Google Shape;362;p21"/>
          <p:cNvSpPr txBox="1"/>
          <p:nvPr>
            <p:ph type="title"/>
          </p:nvPr>
        </p:nvSpPr>
        <p:spPr>
          <a:xfrm>
            <a:off x="499350" y="196350"/>
            <a:ext cx="7688400" cy="1087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8000"/>
              <a:buNone/>
            </a:pPr>
            <a:r>
              <a:rPr lang="en" sz="4800">
                <a:latin typeface="Roboto"/>
                <a:ea typeface="Roboto"/>
                <a:cs typeface="Roboto"/>
                <a:sym typeface="Roboto"/>
              </a:rPr>
              <a:t>Recommender System</a:t>
            </a:r>
            <a:endParaRPr sz="4800">
              <a:latin typeface="Roboto"/>
              <a:ea typeface="Roboto"/>
              <a:cs typeface="Roboto"/>
              <a:sym typeface="Roboto"/>
            </a:endParaRPr>
          </a:p>
        </p:txBody>
      </p:sp>
      <p:sp>
        <p:nvSpPr>
          <p:cNvPr id="363" name="Google Shape;363;p21"/>
          <p:cNvSpPr/>
          <p:nvPr/>
        </p:nvSpPr>
        <p:spPr>
          <a:xfrm>
            <a:off x="670350" y="1446650"/>
            <a:ext cx="4298400" cy="955200"/>
          </a:xfrm>
          <a:prstGeom prst="ellipse">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Diet </a:t>
            </a:r>
            <a:r>
              <a:rPr lang="en"/>
              <a:t>preference</a:t>
            </a:r>
            <a:r>
              <a:rPr lang="en"/>
              <a:t>, nutrition, cooking time filtering</a:t>
            </a:r>
            <a:endParaRPr/>
          </a:p>
        </p:txBody>
      </p:sp>
      <p:sp>
        <p:nvSpPr>
          <p:cNvPr id="364" name="Google Shape;364;p21"/>
          <p:cNvSpPr/>
          <p:nvPr/>
        </p:nvSpPr>
        <p:spPr>
          <a:xfrm>
            <a:off x="1181700" y="2564273"/>
            <a:ext cx="3275700" cy="864600"/>
          </a:xfrm>
          <a:prstGeom prst="ellipse">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Food availability function</a:t>
            </a:r>
            <a:endParaRPr/>
          </a:p>
        </p:txBody>
      </p:sp>
      <p:sp>
        <p:nvSpPr>
          <p:cNvPr id="365" name="Google Shape;365;p21"/>
          <p:cNvSpPr/>
          <p:nvPr/>
        </p:nvSpPr>
        <p:spPr>
          <a:xfrm>
            <a:off x="1683300" y="3669025"/>
            <a:ext cx="2272500" cy="864600"/>
          </a:xfrm>
          <a:prstGeom prst="ellipse">
            <a:avLst/>
          </a:prstGeom>
          <a:solidFill>
            <a:srgbClr val="FFF2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Content-based </a:t>
            </a:r>
            <a:r>
              <a:rPr lang="en"/>
              <a:t>recommendation</a:t>
            </a:r>
            <a:r>
              <a:rPr lang="en"/>
              <a:t> system scoring </a:t>
            </a:r>
            <a:endParaRPr/>
          </a:p>
        </p:txBody>
      </p:sp>
      <p:sp>
        <p:nvSpPr>
          <p:cNvPr id="366" name="Google Shape;366;p21"/>
          <p:cNvSpPr/>
          <p:nvPr/>
        </p:nvSpPr>
        <p:spPr>
          <a:xfrm>
            <a:off x="2727750" y="1170975"/>
            <a:ext cx="183600" cy="499200"/>
          </a:xfrm>
          <a:prstGeom prst="down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1"/>
          <p:cNvSpPr/>
          <p:nvPr/>
        </p:nvSpPr>
        <p:spPr>
          <a:xfrm>
            <a:off x="2727750" y="2247800"/>
            <a:ext cx="183600" cy="499200"/>
          </a:xfrm>
          <a:prstGeom prst="down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1"/>
          <p:cNvSpPr/>
          <p:nvPr/>
        </p:nvSpPr>
        <p:spPr>
          <a:xfrm>
            <a:off x="2727750" y="3370288"/>
            <a:ext cx="183600" cy="357300"/>
          </a:xfrm>
          <a:prstGeom prst="down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1"/>
          <p:cNvSpPr/>
          <p:nvPr/>
        </p:nvSpPr>
        <p:spPr>
          <a:xfrm>
            <a:off x="2727750" y="4477375"/>
            <a:ext cx="183600" cy="499200"/>
          </a:xfrm>
          <a:prstGeom prst="down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0" name="Google Shape;370;p21"/>
          <p:cNvPicPr preferRelativeResize="0"/>
          <p:nvPr/>
        </p:nvPicPr>
        <p:blipFill>
          <a:blip r:embed="rId3">
            <a:alphaModFix/>
          </a:blip>
          <a:stretch>
            <a:fillRect/>
          </a:stretch>
        </p:blipFill>
        <p:spPr>
          <a:xfrm>
            <a:off x="4892550" y="1436307"/>
            <a:ext cx="4022850" cy="312053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